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83" r:id="rId2"/>
    <p:sldId id="324" r:id="rId3"/>
    <p:sldId id="298" r:id="rId4"/>
    <p:sldId id="284" r:id="rId5"/>
    <p:sldId id="267" r:id="rId6"/>
    <p:sldId id="316" r:id="rId7"/>
    <p:sldId id="265" r:id="rId8"/>
    <p:sldId id="301" r:id="rId9"/>
    <p:sldId id="276" r:id="rId10"/>
    <p:sldId id="274" r:id="rId11"/>
    <p:sldId id="314" r:id="rId12"/>
    <p:sldId id="300" r:id="rId13"/>
    <p:sldId id="318" r:id="rId14"/>
    <p:sldId id="302" r:id="rId15"/>
    <p:sldId id="287" r:id="rId16"/>
    <p:sldId id="307" r:id="rId17"/>
    <p:sldId id="288" r:id="rId18"/>
    <p:sldId id="263" r:id="rId19"/>
    <p:sldId id="317" r:id="rId20"/>
    <p:sldId id="319" r:id="rId21"/>
    <p:sldId id="310" r:id="rId22"/>
    <p:sldId id="306" r:id="rId23"/>
    <p:sldId id="279" r:id="rId24"/>
    <p:sldId id="290" r:id="rId25"/>
    <p:sldId id="309" r:id="rId26"/>
    <p:sldId id="323" r:id="rId2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50021"/>
    <a:srgbClr val="008000"/>
    <a:srgbClr val="282828"/>
    <a:srgbClr val="00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15" autoAdjust="0"/>
    <p:restoredTop sz="94689" autoAdjust="0"/>
  </p:normalViewPr>
  <p:slideViewPr>
    <p:cSldViewPr snapToGrid="0">
      <p:cViewPr varScale="1">
        <p:scale>
          <a:sx n="70" d="100"/>
          <a:sy n="70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961AE7E-9CBD-4702-A1D9-18E2A3C5BD44}" type="datetimeFigureOut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F1FCEAC-5A57-4736-9CF5-98AE6F199A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0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FCEAC-5A57-4736-9CF5-98AE6F199AE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300" b="1">
                <a:solidFill>
                  <a:schemeClr val="tx1"/>
                </a:solidFill>
                <a:latin typeface="Arial" charset="0"/>
              </a:defRPr>
            </a:lvl1pPr>
            <a:lvl2pPr marL="758923" indent="-291894">
              <a:defRPr sz="3300" b="1">
                <a:solidFill>
                  <a:schemeClr val="tx1"/>
                </a:solidFill>
                <a:latin typeface="Arial" charset="0"/>
              </a:defRPr>
            </a:lvl2pPr>
            <a:lvl3pPr marL="1167575" indent="-233515">
              <a:defRPr sz="3300" b="1">
                <a:solidFill>
                  <a:schemeClr val="tx1"/>
                </a:solidFill>
                <a:latin typeface="Arial" charset="0"/>
              </a:defRPr>
            </a:lvl3pPr>
            <a:lvl4pPr marL="1634604" indent="-233515">
              <a:defRPr sz="3300" b="1">
                <a:solidFill>
                  <a:schemeClr val="tx1"/>
                </a:solidFill>
                <a:latin typeface="Arial" charset="0"/>
              </a:defRPr>
            </a:lvl4pPr>
            <a:lvl5pPr marL="2101634" indent="-233515">
              <a:defRPr sz="3300" b="1">
                <a:solidFill>
                  <a:schemeClr val="tx1"/>
                </a:solidFill>
                <a:latin typeface="Arial" charset="0"/>
              </a:defRPr>
            </a:lvl5pPr>
            <a:lvl6pPr marL="2568664" indent="-233515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6pPr>
            <a:lvl7pPr marL="3035694" indent="-233515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7pPr>
            <a:lvl8pPr marL="3502724" indent="-233515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8pPr>
            <a:lvl9pPr marL="3969753" indent="-233515"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F454B2-1FDE-4615-8268-99F270FB87C6}" type="slidenum">
              <a:rPr lang="en-US" sz="1200"/>
              <a:pPr/>
              <a:t>16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EB40-1EB0-4C22-AAC4-EF95A99FC3BC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3E38-38D3-4F1D-84A6-C1E7629DFA12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6C31-C88A-42BE-AAAF-A0FE4CAFED5B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710-02F9-4B84-B930-AC721CFB2043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DC51-6789-4949-859B-FF0D5CD7FAD8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8425-1184-459B-AC99-8D287B948060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2FF0-106A-450E-B6DE-DD4DC0632837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810-00AF-4FD7-A5C1-034CCFACC265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B75-964F-4B75-919D-031F03293E05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E5D0-7B62-44E7-92ED-38FEB4294545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FE75-63A4-4ECC-91E3-FEC36096970F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9770-6754-47C1-8507-EEE98AD4AB2A}" type="datetime1">
              <a:rPr lang="en-US" smtClean="0"/>
              <a:pPr/>
              <a:t>7/26/2011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94D5-60B5-4940-8F06-87A5587DF1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0696"/>
            <a:ext cx="7772400" cy="2638425"/>
          </a:xfrm>
        </p:spPr>
        <p:txBody>
          <a:bodyPr>
            <a:normAutofit/>
          </a:bodyPr>
          <a:lstStyle/>
          <a:p>
            <a:r>
              <a:rPr lang="en-US" dirty="0" smtClean="0"/>
              <a:t>Individualized Medicine and Biophysical System Dynamics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Jim Rogers, Advance Management Group</a:t>
            </a:r>
          </a:p>
          <a:p>
            <a:r>
              <a:rPr lang="en-US" sz="2800" b="1" dirty="0" smtClean="0"/>
              <a:t>Ed Gallaher, Ph.D.</a:t>
            </a:r>
          </a:p>
          <a:p>
            <a:r>
              <a:rPr lang="en-US" sz="2800" b="1" dirty="0" smtClean="0"/>
              <a:t>Craig Hocum, PA, Mayo Clinic</a:t>
            </a:r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65991" y="3105835"/>
            <a:ext cx="8466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/>
              <a:t>An Example from Clinical Practice </a:t>
            </a:r>
            <a:r>
              <a:rPr lang="en-US" sz="3200" i="1" dirty="0" smtClean="0"/>
              <a:t>in</a:t>
            </a:r>
          </a:p>
          <a:p>
            <a:pPr algn="ctr"/>
            <a:r>
              <a:rPr lang="en-US" sz="3200" i="1" dirty="0" smtClean="0"/>
              <a:t>End </a:t>
            </a:r>
            <a:r>
              <a:rPr lang="en-US" sz="3200" i="1" dirty="0"/>
              <a:t>Stage Renal Disease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9"/>
          <p:cNvSpPr txBox="1">
            <a:spLocks noChangeArrowheads="1"/>
          </p:cNvSpPr>
          <p:nvPr/>
        </p:nvSpPr>
        <p:spPr bwMode="auto">
          <a:xfrm>
            <a:off x="-11113" y="3175"/>
            <a:ext cx="9155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The Purpose of the Model: Find ESA Dosing Regimens That Stabilize a Patient’s Hgb in the Center of the Target Range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028B5-AD7A-4C8D-86DC-7DD48A9C9EE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72081" y="1203324"/>
            <a:ext cx="8792627" cy="5236033"/>
            <a:chOff x="172081" y="1203324"/>
            <a:chExt cx="8792627" cy="5236033"/>
          </a:xfrm>
        </p:grpSpPr>
        <p:sp>
          <p:nvSpPr>
            <p:cNvPr id="47" name="Rectangle 46"/>
            <p:cNvSpPr/>
            <p:nvPr/>
          </p:nvSpPr>
          <p:spPr>
            <a:xfrm>
              <a:off x="1181937" y="5832722"/>
              <a:ext cx="7377091" cy="606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12" name="TextBox 46"/>
            <p:cNvSpPr txBox="1">
              <a:spLocks noChangeArrowheads="1"/>
            </p:cNvSpPr>
            <p:nvPr/>
          </p:nvSpPr>
          <p:spPr bwMode="auto">
            <a:xfrm>
              <a:off x="4288233" y="5840070"/>
              <a:ext cx="1177245" cy="5137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Calibri" pitchFamily="34" charset="0"/>
                </a:rPr>
                <a:t>Months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577790" y="2480601"/>
              <a:ext cx="7386918" cy="1937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chemeClr val="tx1"/>
                  </a:solidFill>
                </a:rPr>
                <a:t>Target Range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577790" y="4409766"/>
              <a:ext cx="7386918" cy="1422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chemeClr val="tx1"/>
                  </a:solidFill>
                </a:rPr>
                <a:t>Hgb Too Low: Anemic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577790" y="1203324"/>
              <a:ext cx="7386918" cy="12772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chemeClr val="tx1"/>
                  </a:solidFill>
                </a:rPr>
                <a:t>Hgb Too High: Cardiovascular Damage, Thrombosis  </a:t>
              </a:r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673848" y="1792775"/>
              <a:ext cx="7290859" cy="3640947"/>
              <a:chOff x="1135225" y="1777456"/>
              <a:chExt cx="7455158" cy="3271760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1135119" y="1782763"/>
                <a:ext cx="7454487" cy="3267075"/>
              </a:xfrm>
              <a:custGeom>
                <a:avLst/>
                <a:gdLst>
                  <a:gd name="connsiteX0" fmla="*/ 0 w 6892505"/>
                  <a:gd name="connsiteY0" fmla="*/ 20129 h 2656937"/>
                  <a:gd name="connsiteX1" fmla="*/ 120770 w 6892505"/>
                  <a:gd name="connsiteY1" fmla="*/ 166778 h 2656937"/>
                  <a:gd name="connsiteX2" fmla="*/ 232913 w 6892505"/>
                  <a:gd name="connsiteY2" fmla="*/ 365186 h 2656937"/>
                  <a:gd name="connsiteX3" fmla="*/ 301924 w 6892505"/>
                  <a:gd name="connsiteY3" fmla="*/ 615352 h 2656937"/>
                  <a:gd name="connsiteX4" fmla="*/ 414068 w 6892505"/>
                  <a:gd name="connsiteY4" fmla="*/ 1046673 h 2656937"/>
                  <a:gd name="connsiteX5" fmla="*/ 560717 w 6892505"/>
                  <a:gd name="connsiteY5" fmla="*/ 1581510 h 2656937"/>
                  <a:gd name="connsiteX6" fmla="*/ 698739 w 6892505"/>
                  <a:gd name="connsiteY6" fmla="*/ 2081843 h 2656937"/>
                  <a:gd name="connsiteX7" fmla="*/ 750498 w 6892505"/>
                  <a:gd name="connsiteY7" fmla="*/ 2262997 h 2656937"/>
                  <a:gd name="connsiteX8" fmla="*/ 802256 w 6892505"/>
                  <a:gd name="connsiteY8" fmla="*/ 2435526 h 2656937"/>
                  <a:gd name="connsiteX9" fmla="*/ 974785 w 6892505"/>
                  <a:gd name="connsiteY9" fmla="*/ 2599427 h 2656937"/>
                  <a:gd name="connsiteX10" fmla="*/ 1181819 w 6892505"/>
                  <a:gd name="connsiteY10" fmla="*/ 2375141 h 2656937"/>
                  <a:gd name="connsiteX11" fmla="*/ 1242204 w 6892505"/>
                  <a:gd name="connsiteY11" fmla="*/ 2211239 h 2656937"/>
                  <a:gd name="connsiteX12" fmla="*/ 1388853 w 6892505"/>
                  <a:gd name="connsiteY12" fmla="*/ 1633269 h 2656937"/>
                  <a:gd name="connsiteX13" fmla="*/ 1664898 w 6892505"/>
                  <a:gd name="connsiteY13" fmla="*/ 598099 h 2656937"/>
                  <a:gd name="connsiteX14" fmla="*/ 1794294 w 6892505"/>
                  <a:gd name="connsiteY14" fmla="*/ 140899 h 2656937"/>
                  <a:gd name="connsiteX15" fmla="*/ 1975449 w 6892505"/>
                  <a:gd name="connsiteY15" fmla="*/ 2876 h 2656937"/>
                  <a:gd name="connsiteX16" fmla="*/ 2139351 w 6892505"/>
                  <a:gd name="connsiteY16" fmla="*/ 158152 h 2656937"/>
                  <a:gd name="connsiteX17" fmla="*/ 2320505 w 6892505"/>
                  <a:gd name="connsiteY17" fmla="*/ 762001 h 2656937"/>
                  <a:gd name="connsiteX18" fmla="*/ 2501660 w 6892505"/>
                  <a:gd name="connsiteY18" fmla="*/ 1452114 h 2656937"/>
                  <a:gd name="connsiteX19" fmla="*/ 2786332 w 6892505"/>
                  <a:gd name="connsiteY19" fmla="*/ 2470031 h 2656937"/>
                  <a:gd name="connsiteX20" fmla="*/ 3071004 w 6892505"/>
                  <a:gd name="connsiteY20" fmla="*/ 2573548 h 2656937"/>
                  <a:gd name="connsiteX21" fmla="*/ 3226279 w 6892505"/>
                  <a:gd name="connsiteY21" fmla="*/ 2211239 h 2656937"/>
                  <a:gd name="connsiteX22" fmla="*/ 3657600 w 6892505"/>
                  <a:gd name="connsiteY22" fmla="*/ 589473 h 2656937"/>
                  <a:gd name="connsiteX23" fmla="*/ 3786996 w 6892505"/>
                  <a:gd name="connsiteY23" fmla="*/ 149526 h 2656937"/>
                  <a:gd name="connsiteX24" fmla="*/ 3959524 w 6892505"/>
                  <a:gd name="connsiteY24" fmla="*/ 2876 h 2656937"/>
                  <a:gd name="connsiteX25" fmla="*/ 4140679 w 6892505"/>
                  <a:gd name="connsiteY25" fmla="*/ 140899 h 2656937"/>
                  <a:gd name="connsiteX26" fmla="*/ 4252822 w 6892505"/>
                  <a:gd name="connsiteY26" fmla="*/ 365186 h 2656937"/>
                  <a:gd name="connsiteX27" fmla="*/ 4313207 w 6892505"/>
                  <a:gd name="connsiteY27" fmla="*/ 520461 h 2656937"/>
                  <a:gd name="connsiteX28" fmla="*/ 4390845 w 6892505"/>
                  <a:gd name="connsiteY28" fmla="*/ 675737 h 2656937"/>
                  <a:gd name="connsiteX29" fmla="*/ 4459856 w 6892505"/>
                  <a:gd name="connsiteY29" fmla="*/ 796507 h 2656937"/>
                  <a:gd name="connsiteX30" fmla="*/ 4606505 w 6892505"/>
                  <a:gd name="connsiteY30" fmla="*/ 969035 h 2656937"/>
                  <a:gd name="connsiteX31" fmla="*/ 4761781 w 6892505"/>
                  <a:gd name="connsiteY31" fmla="*/ 1089805 h 2656937"/>
                  <a:gd name="connsiteX32" fmla="*/ 5115464 w 6892505"/>
                  <a:gd name="connsiteY32" fmla="*/ 1201948 h 2656937"/>
                  <a:gd name="connsiteX33" fmla="*/ 5279366 w 6892505"/>
                  <a:gd name="connsiteY33" fmla="*/ 1236454 h 2656937"/>
                  <a:gd name="connsiteX34" fmla="*/ 5538158 w 6892505"/>
                  <a:gd name="connsiteY34" fmla="*/ 1262333 h 2656937"/>
                  <a:gd name="connsiteX35" fmla="*/ 5822830 w 6892505"/>
                  <a:gd name="connsiteY35" fmla="*/ 1288212 h 2656937"/>
                  <a:gd name="connsiteX36" fmla="*/ 6331788 w 6892505"/>
                  <a:gd name="connsiteY36" fmla="*/ 1314092 h 2656937"/>
                  <a:gd name="connsiteX37" fmla="*/ 6892505 w 6892505"/>
                  <a:gd name="connsiteY37" fmla="*/ 1314092 h 265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892505" h="2656937">
                    <a:moveTo>
                      <a:pt x="0" y="20129"/>
                    </a:moveTo>
                    <a:cubicBezTo>
                      <a:pt x="40975" y="64699"/>
                      <a:pt x="81951" y="109269"/>
                      <a:pt x="120770" y="166778"/>
                    </a:cubicBezTo>
                    <a:cubicBezTo>
                      <a:pt x="159589" y="224288"/>
                      <a:pt x="202721" y="290424"/>
                      <a:pt x="232913" y="365186"/>
                    </a:cubicBezTo>
                    <a:cubicBezTo>
                      <a:pt x="263105" y="439948"/>
                      <a:pt x="271732" y="501771"/>
                      <a:pt x="301924" y="615352"/>
                    </a:cubicBezTo>
                    <a:cubicBezTo>
                      <a:pt x="332116" y="728933"/>
                      <a:pt x="370936" y="885647"/>
                      <a:pt x="414068" y="1046673"/>
                    </a:cubicBezTo>
                    <a:cubicBezTo>
                      <a:pt x="457200" y="1207699"/>
                      <a:pt x="513272" y="1408982"/>
                      <a:pt x="560717" y="1581510"/>
                    </a:cubicBezTo>
                    <a:cubicBezTo>
                      <a:pt x="608162" y="1754038"/>
                      <a:pt x="667109" y="1968262"/>
                      <a:pt x="698739" y="2081843"/>
                    </a:cubicBezTo>
                    <a:cubicBezTo>
                      <a:pt x="730369" y="2195424"/>
                      <a:pt x="733245" y="2204050"/>
                      <a:pt x="750498" y="2262997"/>
                    </a:cubicBezTo>
                    <a:cubicBezTo>
                      <a:pt x="767751" y="2321944"/>
                      <a:pt x="764875" y="2379454"/>
                      <a:pt x="802256" y="2435526"/>
                    </a:cubicBezTo>
                    <a:cubicBezTo>
                      <a:pt x="839637" y="2491598"/>
                      <a:pt x="911525" y="2609491"/>
                      <a:pt x="974785" y="2599427"/>
                    </a:cubicBezTo>
                    <a:cubicBezTo>
                      <a:pt x="1038045" y="2589363"/>
                      <a:pt x="1137249" y="2439839"/>
                      <a:pt x="1181819" y="2375141"/>
                    </a:cubicBezTo>
                    <a:cubicBezTo>
                      <a:pt x="1226389" y="2310443"/>
                      <a:pt x="1207698" y="2334884"/>
                      <a:pt x="1242204" y="2211239"/>
                    </a:cubicBezTo>
                    <a:cubicBezTo>
                      <a:pt x="1276710" y="2087594"/>
                      <a:pt x="1318404" y="1902126"/>
                      <a:pt x="1388853" y="1633269"/>
                    </a:cubicBezTo>
                    <a:cubicBezTo>
                      <a:pt x="1459302" y="1364412"/>
                      <a:pt x="1597325" y="846827"/>
                      <a:pt x="1664898" y="598099"/>
                    </a:cubicBezTo>
                    <a:cubicBezTo>
                      <a:pt x="1732472" y="349371"/>
                      <a:pt x="1742536" y="240103"/>
                      <a:pt x="1794294" y="140899"/>
                    </a:cubicBezTo>
                    <a:cubicBezTo>
                      <a:pt x="1846052" y="41695"/>
                      <a:pt x="1917939" y="0"/>
                      <a:pt x="1975449" y="2876"/>
                    </a:cubicBezTo>
                    <a:cubicBezTo>
                      <a:pt x="2032959" y="5752"/>
                      <a:pt x="2081842" y="31631"/>
                      <a:pt x="2139351" y="158152"/>
                    </a:cubicBezTo>
                    <a:cubicBezTo>
                      <a:pt x="2196860" y="284673"/>
                      <a:pt x="2260120" y="546341"/>
                      <a:pt x="2320505" y="762001"/>
                    </a:cubicBezTo>
                    <a:cubicBezTo>
                      <a:pt x="2380890" y="977661"/>
                      <a:pt x="2424022" y="1167442"/>
                      <a:pt x="2501660" y="1452114"/>
                    </a:cubicBezTo>
                    <a:cubicBezTo>
                      <a:pt x="2579298" y="1736786"/>
                      <a:pt x="2691441" y="2283125"/>
                      <a:pt x="2786332" y="2470031"/>
                    </a:cubicBezTo>
                    <a:cubicBezTo>
                      <a:pt x="2881223" y="2656937"/>
                      <a:pt x="2997680" y="2616680"/>
                      <a:pt x="3071004" y="2573548"/>
                    </a:cubicBezTo>
                    <a:cubicBezTo>
                      <a:pt x="3144328" y="2530416"/>
                      <a:pt x="3128513" y="2541918"/>
                      <a:pt x="3226279" y="2211239"/>
                    </a:cubicBezTo>
                    <a:cubicBezTo>
                      <a:pt x="3324045" y="1880560"/>
                      <a:pt x="3564147" y="933092"/>
                      <a:pt x="3657600" y="589473"/>
                    </a:cubicBezTo>
                    <a:cubicBezTo>
                      <a:pt x="3751053" y="245854"/>
                      <a:pt x="3736675" y="247292"/>
                      <a:pt x="3786996" y="149526"/>
                    </a:cubicBezTo>
                    <a:cubicBezTo>
                      <a:pt x="3837317" y="51760"/>
                      <a:pt x="3900577" y="4314"/>
                      <a:pt x="3959524" y="2876"/>
                    </a:cubicBezTo>
                    <a:cubicBezTo>
                      <a:pt x="4018471" y="1438"/>
                      <a:pt x="4091796" y="80514"/>
                      <a:pt x="4140679" y="140899"/>
                    </a:cubicBezTo>
                    <a:cubicBezTo>
                      <a:pt x="4189562" y="201284"/>
                      <a:pt x="4224067" y="301926"/>
                      <a:pt x="4252822" y="365186"/>
                    </a:cubicBezTo>
                    <a:cubicBezTo>
                      <a:pt x="4281577" y="428446"/>
                      <a:pt x="4290203" y="468702"/>
                      <a:pt x="4313207" y="520461"/>
                    </a:cubicBezTo>
                    <a:cubicBezTo>
                      <a:pt x="4336211" y="572220"/>
                      <a:pt x="4366404" y="629729"/>
                      <a:pt x="4390845" y="675737"/>
                    </a:cubicBezTo>
                    <a:cubicBezTo>
                      <a:pt x="4415286" y="721745"/>
                      <a:pt x="4423913" y="747624"/>
                      <a:pt x="4459856" y="796507"/>
                    </a:cubicBezTo>
                    <a:cubicBezTo>
                      <a:pt x="4495799" y="845390"/>
                      <a:pt x="4556184" y="920152"/>
                      <a:pt x="4606505" y="969035"/>
                    </a:cubicBezTo>
                    <a:cubicBezTo>
                      <a:pt x="4656826" y="1017918"/>
                      <a:pt x="4676955" y="1050986"/>
                      <a:pt x="4761781" y="1089805"/>
                    </a:cubicBezTo>
                    <a:cubicBezTo>
                      <a:pt x="4846607" y="1128624"/>
                      <a:pt x="5029200" y="1177507"/>
                      <a:pt x="5115464" y="1201948"/>
                    </a:cubicBezTo>
                    <a:cubicBezTo>
                      <a:pt x="5201728" y="1226389"/>
                      <a:pt x="5208917" y="1226390"/>
                      <a:pt x="5279366" y="1236454"/>
                    </a:cubicBezTo>
                    <a:cubicBezTo>
                      <a:pt x="5349815" y="1246518"/>
                      <a:pt x="5538158" y="1262333"/>
                      <a:pt x="5538158" y="1262333"/>
                    </a:cubicBezTo>
                    <a:cubicBezTo>
                      <a:pt x="5628735" y="1270959"/>
                      <a:pt x="5690558" y="1279585"/>
                      <a:pt x="5822830" y="1288212"/>
                    </a:cubicBezTo>
                    <a:cubicBezTo>
                      <a:pt x="5955102" y="1296839"/>
                      <a:pt x="6153509" y="1309779"/>
                      <a:pt x="6331788" y="1314092"/>
                    </a:cubicBezTo>
                    <a:cubicBezTo>
                      <a:pt x="6510067" y="1318405"/>
                      <a:pt x="6701286" y="1316248"/>
                      <a:pt x="6892505" y="1314092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295448" y="2058988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30385" y="2909888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85958" y="397351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30419" y="4854575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74881" y="484981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9342" y="4173538"/>
                <a:ext cx="58735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65392" y="3125788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09853" y="206851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270189" y="1778000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00363" y="220186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44824" y="3240088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89286" y="4373563"/>
                <a:ext cx="58735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235335" y="4949825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79797" y="488791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33783" y="3935413"/>
                <a:ext cx="58734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84594" y="288766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05244" y="1925638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59229" y="1782763"/>
                <a:ext cx="58735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05279" y="2187575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949740" y="2763838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194202" y="3059113"/>
                <a:ext cx="58734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40250" y="317341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84712" y="324961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29173" y="3297238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75222" y="332581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429208" y="3359150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64145" y="3363913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918131" y="3387725"/>
                <a:ext cx="58734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154655" y="3387725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408641" y="3387725"/>
                <a:ext cx="57147" cy="571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72081" y="1561125"/>
              <a:ext cx="1486860" cy="3779605"/>
              <a:chOff x="172081" y="1561125"/>
              <a:chExt cx="1486860" cy="3779605"/>
            </a:xfrm>
          </p:grpSpPr>
          <p:sp>
            <p:nvSpPr>
              <p:cNvPr id="63" name="TextBox 46"/>
              <p:cNvSpPr txBox="1">
                <a:spLocks noChangeArrowheads="1"/>
              </p:cNvSpPr>
              <p:nvPr/>
            </p:nvSpPr>
            <p:spPr bwMode="auto">
              <a:xfrm>
                <a:off x="757732" y="3081869"/>
                <a:ext cx="901209" cy="9247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libri" pitchFamily="34" charset="0"/>
                  </a:rPr>
                  <a:t>BTW</a:t>
                </a:r>
              </a:p>
              <a:p>
                <a:pPr algn="ctr"/>
                <a:r>
                  <a:rPr lang="en-US" sz="2400" b="1" dirty="0" smtClean="0">
                    <a:latin typeface="Calibri" pitchFamily="34" charset="0"/>
                  </a:rPr>
                  <a:t>10-13</a:t>
                </a:r>
                <a:endParaRPr lang="en-US" sz="2400" b="1" dirty="0">
                  <a:latin typeface="Calibri" pitchFamily="34" charset="0"/>
                </a:endParaRPr>
              </a:p>
            </p:txBody>
          </p:sp>
          <p:sp>
            <p:nvSpPr>
              <p:cNvPr id="8208" name="TextBox 39"/>
              <p:cNvSpPr txBox="1">
                <a:spLocks noChangeArrowheads="1"/>
              </p:cNvSpPr>
              <p:nvPr/>
            </p:nvSpPr>
            <p:spPr bwMode="auto">
              <a:xfrm rot="16200000">
                <a:off x="58108" y="3226897"/>
                <a:ext cx="6896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latin typeface="Calibri" pitchFamily="34" charset="0"/>
                  </a:rPr>
                  <a:t>Hgb</a:t>
                </a:r>
                <a:endParaRPr lang="en-US" sz="2400" b="1" dirty="0">
                  <a:latin typeface="Calibri" pitchFamily="34" charset="0"/>
                </a:endParaRPr>
              </a:p>
            </p:txBody>
          </p:sp>
          <p:sp>
            <p:nvSpPr>
              <p:cNvPr id="62" name="TextBox 46"/>
              <p:cNvSpPr txBox="1">
                <a:spLocks noChangeArrowheads="1"/>
              </p:cNvSpPr>
              <p:nvPr/>
            </p:nvSpPr>
            <p:spPr bwMode="auto">
              <a:xfrm>
                <a:off x="849104" y="1561125"/>
                <a:ext cx="718465" cy="5137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libri" pitchFamily="34" charset="0"/>
                  </a:rPr>
                  <a:t>&gt; 13</a:t>
                </a:r>
                <a:endParaRPr lang="en-US" sz="2400" b="1" dirty="0">
                  <a:latin typeface="Calibri" pitchFamily="34" charset="0"/>
                </a:endParaRPr>
              </a:p>
            </p:txBody>
          </p:sp>
          <p:sp>
            <p:nvSpPr>
              <p:cNvPr id="64" name="TextBox 46"/>
              <p:cNvSpPr txBox="1">
                <a:spLocks noChangeArrowheads="1"/>
              </p:cNvSpPr>
              <p:nvPr/>
            </p:nvSpPr>
            <p:spPr bwMode="auto">
              <a:xfrm>
                <a:off x="849104" y="4826970"/>
                <a:ext cx="718465" cy="5137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libri" pitchFamily="34" charset="0"/>
                  </a:rPr>
                  <a:t>&lt; 10</a:t>
                </a:r>
                <a:endParaRPr lang="en-US" sz="2400" b="1" dirty="0">
                  <a:latin typeface="Calibri" pitchFamily="34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 bwMode="auto">
            <a:xfrm>
              <a:off x="172082" y="1203324"/>
              <a:ext cx="8792625" cy="5150506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648471" y="1798680"/>
              <a:ext cx="2192946" cy="3573902"/>
              <a:chOff x="2648471" y="1798680"/>
              <a:chExt cx="2192946" cy="3573902"/>
            </a:xfrm>
          </p:grpSpPr>
          <p:sp>
            <p:nvSpPr>
              <p:cNvPr id="8204" name="TextBox 56"/>
              <p:cNvSpPr txBox="1">
                <a:spLocks noChangeArrowheads="1"/>
              </p:cNvSpPr>
              <p:nvPr/>
            </p:nvSpPr>
            <p:spPr bwMode="auto">
              <a:xfrm>
                <a:off x="2648471" y="2673769"/>
                <a:ext cx="2192944" cy="15696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Cyclic Period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Typically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6-9 Months</a:t>
                </a:r>
              </a:p>
              <a:p>
                <a:pPr algn="ctr"/>
                <a:endParaRPr lang="en-US" sz="24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 rot="5400000">
                <a:off x="3073011" y="3567086"/>
                <a:ext cx="353681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auto">
              <a:xfrm rot="5400000">
                <a:off x="880067" y="3604177"/>
                <a:ext cx="353681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8560" y="39643"/>
            <a:ext cx="4965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Regulating The Rate of Erythropoiesis</a:t>
            </a:r>
            <a:endParaRPr lang="en-US" sz="2400" b="1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6770201" y="2503860"/>
            <a:ext cx="2042675" cy="3829575"/>
            <a:chOff x="6770201" y="2503860"/>
            <a:chExt cx="2042675" cy="38295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927" y="2846190"/>
              <a:ext cx="1234740" cy="169467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6770201" y="5502438"/>
              <a:ext cx="2042675" cy="830997"/>
            </a:xfrm>
            <a:prstGeom prst="rect">
              <a:avLst/>
            </a:prstGeom>
            <a:solidFill>
              <a:srgbClr val="3333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Increased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Erythropoietin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7636506" y="4540869"/>
              <a:ext cx="285583" cy="845154"/>
            </a:xfrm>
            <a:prstGeom prst="downArrow">
              <a:avLst>
                <a:gd name="adj1" fmla="val 39913"/>
                <a:gd name="adj2" fmla="val 50000"/>
              </a:avLst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7636506" y="2503860"/>
              <a:ext cx="285583" cy="326300"/>
            </a:xfrm>
            <a:prstGeom prst="downArrow">
              <a:avLst>
                <a:gd name="adj1" fmla="val 39913"/>
                <a:gd name="adj2" fmla="val 50000"/>
              </a:avLst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41916" y="4655712"/>
            <a:ext cx="5741142" cy="1912015"/>
            <a:chOff x="841916" y="4655712"/>
            <a:chExt cx="5741142" cy="19120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290" y="4655712"/>
              <a:ext cx="1537318" cy="1852989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41916" y="5367398"/>
              <a:ext cx="2114169" cy="1200329"/>
            </a:xfrm>
            <a:prstGeom prst="rect">
              <a:avLst/>
            </a:prstGeom>
            <a:gradFill>
              <a:gsLst>
                <a:gs pos="44000">
                  <a:srgbClr val="7030A0"/>
                </a:gs>
                <a:gs pos="67000">
                  <a:srgbClr val="3333FF"/>
                </a:gs>
                <a:gs pos="100000">
                  <a:srgbClr val="3333FF"/>
                </a:gs>
              </a:gsLst>
              <a:lin ang="5400000" scaled="0"/>
            </a:gra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Decreased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RBC Progenitor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Apoptosis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own Arrow 68"/>
            <p:cNvSpPr/>
            <p:nvPr/>
          </p:nvSpPr>
          <p:spPr>
            <a:xfrm rot="5400000">
              <a:off x="5976403" y="5478176"/>
              <a:ext cx="285583" cy="927726"/>
            </a:xfrm>
            <a:prstGeom prst="downArrow">
              <a:avLst>
                <a:gd name="adj1" fmla="val 39913"/>
                <a:gd name="adj2" fmla="val 50000"/>
              </a:avLst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wn Arrow 70"/>
            <p:cNvSpPr/>
            <p:nvPr/>
          </p:nvSpPr>
          <p:spPr>
            <a:xfrm rot="5400000">
              <a:off x="3715368" y="5383363"/>
              <a:ext cx="342001" cy="1182247"/>
            </a:xfrm>
            <a:prstGeom prst="downArrow">
              <a:avLst>
                <a:gd name="adj1" fmla="val 39913"/>
                <a:gd name="adj2" fmla="val 50000"/>
              </a:avLst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02750" y="819075"/>
            <a:ext cx="2916431" cy="4391108"/>
            <a:chOff x="502750" y="819075"/>
            <a:chExt cx="2916431" cy="4391108"/>
          </a:xfrm>
        </p:grpSpPr>
        <p:sp>
          <p:nvSpPr>
            <p:cNvPr id="52" name="TextBox 51"/>
            <p:cNvSpPr txBox="1"/>
            <p:nvPr/>
          </p:nvSpPr>
          <p:spPr>
            <a:xfrm>
              <a:off x="502750" y="1902450"/>
              <a:ext cx="2792496" cy="830997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Increased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O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Carrying Capacity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Circular Arrow 72"/>
            <p:cNvSpPr/>
            <p:nvPr/>
          </p:nvSpPr>
          <p:spPr>
            <a:xfrm rot="5192735" flipH="1" flipV="1">
              <a:off x="1696318" y="897494"/>
              <a:ext cx="1801281" cy="1644444"/>
            </a:xfrm>
            <a:prstGeom prst="circularArrow">
              <a:avLst>
                <a:gd name="adj1" fmla="val 4961"/>
                <a:gd name="adj2" fmla="val 825114"/>
                <a:gd name="adj3" fmla="val 21423410"/>
                <a:gd name="adj4" fmla="val 16235165"/>
                <a:gd name="adj5" fmla="val 8929"/>
              </a:avLst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261" y="3109480"/>
              <a:ext cx="1311474" cy="1311470"/>
            </a:xfrm>
            <a:prstGeom prst="rect">
              <a:avLst/>
            </a:prstGeom>
          </p:spPr>
        </p:pic>
        <p:sp>
          <p:nvSpPr>
            <p:cNvPr id="74" name="Down Arrow 73"/>
            <p:cNvSpPr/>
            <p:nvPr/>
          </p:nvSpPr>
          <p:spPr>
            <a:xfrm flipV="1">
              <a:off x="1745606" y="4365029"/>
              <a:ext cx="306784" cy="845154"/>
            </a:xfrm>
            <a:prstGeom prst="downArrow">
              <a:avLst>
                <a:gd name="adj1" fmla="val 39913"/>
                <a:gd name="adj2" fmla="val 50000"/>
              </a:avLst>
            </a:prstGeom>
            <a:gradFill>
              <a:gsLst>
                <a:gs pos="82906">
                  <a:srgbClr val="C00000"/>
                </a:gs>
                <a:gs pos="44000">
                  <a:srgbClr val="7030A0"/>
                </a:gs>
                <a:gs pos="67000">
                  <a:srgbClr val="C00000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Down Arrow 74"/>
            <p:cNvSpPr/>
            <p:nvPr/>
          </p:nvSpPr>
          <p:spPr>
            <a:xfrm flipV="1">
              <a:off x="1756207" y="2756299"/>
              <a:ext cx="285583" cy="315516"/>
            </a:xfrm>
            <a:prstGeom prst="downArrow">
              <a:avLst>
                <a:gd name="adj1" fmla="val 39913"/>
                <a:gd name="adj2" fmla="val 50000"/>
              </a:avLst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144206" y="1017713"/>
            <a:ext cx="5341471" cy="1433870"/>
            <a:chOff x="3144206" y="1017713"/>
            <a:chExt cx="5341471" cy="1433870"/>
          </a:xfrm>
        </p:grpSpPr>
        <p:sp>
          <p:nvSpPr>
            <p:cNvPr id="49" name="TextBox 48"/>
            <p:cNvSpPr txBox="1"/>
            <p:nvPr/>
          </p:nvSpPr>
          <p:spPr>
            <a:xfrm>
              <a:off x="7088179" y="1989918"/>
              <a:ext cx="1397498" cy="461665"/>
            </a:xfrm>
            <a:prstGeom prst="rect">
              <a:avLst/>
            </a:prstGeom>
            <a:solidFill>
              <a:srgbClr val="3333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O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Deficit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Circular Arrow 64"/>
            <p:cNvSpPr/>
            <p:nvPr/>
          </p:nvSpPr>
          <p:spPr>
            <a:xfrm rot="21182647">
              <a:off x="6388303" y="1468221"/>
              <a:ext cx="1548244" cy="894969"/>
            </a:xfrm>
            <a:prstGeom prst="circularArrow">
              <a:avLst>
                <a:gd name="adj1" fmla="val 9328"/>
                <a:gd name="adj2" fmla="val 778162"/>
                <a:gd name="adj3" fmla="val 21320729"/>
                <a:gd name="adj4" fmla="val 17216409"/>
                <a:gd name="adj5" fmla="val 15318"/>
              </a:avLst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200000">
              <a:off x="3144206" y="1017713"/>
              <a:ext cx="1748986" cy="189"/>
            </a:xfrm>
            <a:prstGeom prst="line">
              <a:avLst/>
            </a:prstGeom>
            <a:ln w="10795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200000">
              <a:off x="4778333" y="1613593"/>
              <a:ext cx="1753998" cy="0"/>
            </a:xfrm>
            <a:prstGeom prst="line">
              <a:avLst/>
            </a:prstGeom>
            <a:ln w="1079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132709" y="4247045"/>
            <a:ext cx="1525610" cy="1112602"/>
            <a:chOff x="132709" y="4247045"/>
            <a:chExt cx="1525610" cy="1112602"/>
          </a:xfrm>
        </p:grpSpPr>
        <p:sp>
          <p:nvSpPr>
            <p:cNvPr id="88" name="Double Wave 87"/>
            <p:cNvSpPr/>
            <p:nvPr/>
          </p:nvSpPr>
          <p:spPr>
            <a:xfrm>
              <a:off x="132709" y="4247045"/>
              <a:ext cx="762805" cy="914400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Double Wave 88"/>
            <p:cNvSpPr/>
            <p:nvPr/>
          </p:nvSpPr>
          <p:spPr>
            <a:xfrm>
              <a:off x="897417" y="4247045"/>
              <a:ext cx="760901" cy="914400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2709" y="4528650"/>
              <a:ext cx="1525610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15-20 Day </a:t>
              </a:r>
            </a:p>
            <a:p>
              <a:pPr algn="ctr"/>
              <a:r>
                <a:rPr lang="en-US" sz="2400" b="1" dirty="0" smtClean="0"/>
                <a:t>Delay</a:t>
              </a:r>
              <a:endParaRPr lang="en-US" sz="2400" b="1" dirty="0"/>
            </a:p>
          </p:txBody>
        </p:sp>
      </p:grpSp>
      <p:sp>
        <p:nvSpPr>
          <p:cNvPr id="96" name="Isosceles Triangle 95"/>
          <p:cNvSpPr/>
          <p:nvPr/>
        </p:nvSpPr>
        <p:spPr>
          <a:xfrm>
            <a:off x="2927097" y="4540869"/>
            <a:ext cx="1091602" cy="56487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48640" rtlCol="0" anchor="t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Ex</a:t>
            </a:r>
            <a:endParaRPr lang="en-US" sz="2400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2767242" y="3533944"/>
            <a:ext cx="3224251" cy="1389242"/>
            <a:chOff x="2767242" y="3533944"/>
            <a:chExt cx="3224251" cy="1389242"/>
          </a:xfrm>
        </p:grpSpPr>
        <p:sp>
          <p:nvSpPr>
            <p:cNvPr id="56" name="TextBox 55"/>
            <p:cNvSpPr txBox="1"/>
            <p:nvPr/>
          </p:nvSpPr>
          <p:spPr>
            <a:xfrm>
              <a:off x="4225432" y="3533944"/>
              <a:ext cx="1766061" cy="461665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ESA Therapy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2767242" y="3586181"/>
              <a:ext cx="1321181" cy="357189"/>
            </a:xfrm>
            <a:prstGeom prst="rightArrow">
              <a:avLst>
                <a:gd name="adj1" fmla="val 49231"/>
                <a:gd name="adj2" fmla="val 111538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ight Arrow 61"/>
            <p:cNvSpPr/>
            <p:nvPr/>
          </p:nvSpPr>
          <p:spPr>
            <a:xfrm rot="5400000">
              <a:off x="4693965" y="4330095"/>
              <a:ext cx="828993" cy="357189"/>
            </a:xfrm>
            <a:prstGeom prst="rightArrow">
              <a:avLst>
                <a:gd name="adj1" fmla="val 49231"/>
                <a:gd name="adj2" fmla="val 111538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085085" y="422875"/>
            <a:ext cx="6058915" cy="1600264"/>
            <a:chOff x="3085085" y="422875"/>
            <a:chExt cx="6058915" cy="1600264"/>
          </a:xfrm>
        </p:grpSpPr>
        <p:sp>
          <p:nvSpPr>
            <p:cNvPr id="137" name="Isosceles Triangle 136"/>
            <p:cNvSpPr/>
            <p:nvPr/>
          </p:nvSpPr>
          <p:spPr>
            <a:xfrm>
              <a:off x="4286836" y="1386862"/>
              <a:ext cx="1089716" cy="63627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48640" rtlCol="0" anchor="t"/>
            <a:lstStyle/>
            <a:p>
              <a:pPr algn="ctr"/>
              <a:endParaRPr lang="en-US" sz="2400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3085085" y="1327676"/>
              <a:ext cx="3497973" cy="0"/>
            </a:xfrm>
            <a:prstGeom prst="line">
              <a:avLst/>
            </a:prstGeom>
            <a:ln w="10795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6084701" y="422875"/>
              <a:ext cx="305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Normal Blood O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 Level</a:t>
              </a:r>
              <a:endParaRPr lang="en-US" sz="2400" b="1" dirty="0"/>
            </a:p>
          </p:txBody>
        </p:sp>
        <p:cxnSp>
          <p:nvCxnSpPr>
            <p:cNvPr id="140" name="Curved Connector 139"/>
            <p:cNvCxnSpPr>
              <a:stCxn id="139" idx="1"/>
            </p:cNvCxnSpPr>
            <p:nvPr/>
          </p:nvCxnSpPr>
          <p:spPr>
            <a:xfrm rot="10800000" flipV="1">
              <a:off x="5655391" y="653707"/>
              <a:ext cx="429311" cy="586007"/>
            </a:xfrm>
            <a:prstGeom prst="curvedConnector2">
              <a:avLst/>
            </a:prstGeom>
            <a:ln w="1079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Isosceles Triangle 8"/>
          <p:cNvSpPr/>
          <p:nvPr/>
        </p:nvSpPr>
        <p:spPr>
          <a:xfrm>
            <a:off x="4301557" y="1377157"/>
            <a:ext cx="1089716" cy="63627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48640" rtlCol="0" anchor="t"/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N</a:t>
            </a:r>
            <a:endParaRPr lang="en-US" sz="24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4569850" y="1492649"/>
            <a:ext cx="4380720" cy="5606666"/>
            <a:chOff x="4569850" y="1492649"/>
            <a:chExt cx="4380720" cy="5606666"/>
          </a:xfrm>
        </p:grpSpPr>
        <p:grpSp>
          <p:nvGrpSpPr>
            <p:cNvPr id="128" name="Group 127"/>
            <p:cNvGrpSpPr/>
            <p:nvPr/>
          </p:nvGrpSpPr>
          <p:grpSpPr>
            <a:xfrm>
              <a:off x="5655332" y="3804077"/>
              <a:ext cx="3295238" cy="3295238"/>
              <a:chOff x="5655332" y="3804077"/>
              <a:chExt cx="3295238" cy="329523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5655332" y="4540869"/>
                <a:ext cx="3295238" cy="1833554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5655332" y="4540869"/>
                <a:ext cx="3295238" cy="183336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-3480000">
                <a:off x="5658268" y="4535013"/>
                <a:ext cx="3295238" cy="183336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4569850" y="1492649"/>
              <a:ext cx="519348" cy="519348"/>
              <a:chOff x="4569850" y="1492649"/>
              <a:chExt cx="519348" cy="519348"/>
            </a:xfrm>
          </p:grpSpPr>
          <p:sp>
            <p:nvSpPr>
              <p:cNvPr id="130" name="Oval 129"/>
              <p:cNvSpPr/>
              <p:nvPr/>
            </p:nvSpPr>
            <p:spPr>
              <a:xfrm rot="2700000">
                <a:off x="4569850" y="1492649"/>
                <a:ext cx="519348" cy="519348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1" name="Straight Connector 130"/>
              <p:cNvCxnSpPr>
                <a:stCxn id="130" idx="2"/>
                <a:endCxn id="130" idx="6"/>
              </p:cNvCxnSpPr>
              <p:nvPr/>
            </p:nvCxnSpPr>
            <p:spPr>
              <a:xfrm>
                <a:off x="4645907" y="1568706"/>
                <a:ext cx="367234" cy="36723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30" idx="0"/>
                <a:endCxn id="130" idx="4"/>
              </p:cNvCxnSpPr>
              <p:nvPr/>
            </p:nvCxnSpPr>
            <p:spPr>
              <a:xfrm flipH="1">
                <a:off x="4645907" y="1568706"/>
                <a:ext cx="367234" cy="36723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32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1" y="1301266"/>
            <a:ext cx="8816372" cy="435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028" y="545124"/>
            <a:ext cx="4443971" cy="5820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Bone Marrow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9" y="545123"/>
            <a:ext cx="4443971" cy="5820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Circulation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63" y="5285297"/>
            <a:ext cx="884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BFU: Blast Forming </a:t>
            </a:r>
            <a:r>
              <a:rPr lang="en-US" sz="2200" b="1" dirty="0" smtClean="0"/>
              <a:t>Unit</a:t>
            </a:r>
          </a:p>
          <a:p>
            <a:r>
              <a:rPr lang="en-US" sz="2200" b="1" dirty="0" smtClean="0"/>
              <a:t>CFU</a:t>
            </a:r>
            <a:r>
              <a:rPr lang="en-US" sz="2200" b="1" dirty="0" smtClean="0"/>
              <a:t>: Colony Forming Unit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295" y="17584"/>
            <a:ext cx="869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Concept Map of Major Stocks and Flows of Erythropoiesis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33596" y="2817049"/>
            <a:ext cx="3976945" cy="2089058"/>
            <a:chOff x="5033596" y="2817049"/>
            <a:chExt cx="3976945" cy="2089058"/>
          </a:xfrm>
        </p:grpSpPr>
        <p:grpSp>
          <p:nvGrpSpPr>
            <p:cNvPr id="26" name="Group 25"/>
            <p:cNvGrpSpPr/>
            <p:nvPr/>
          </p:nvGrpSpPr>
          <p:grpSpPr>
            <a:xfrm>
              <a:off x="5501787" y="2817049"/>
              <a:ext cx="758996" cy="448942"/>
              <a:chOff x="5501787" y="2817049"/>
              <a:chExt cx="758996" cy="448942"/>
            </a:xfrm>
          </p:grpSpPr>
          <p:cxnSp>
            <p:nvCxnSpPr>
              <p:cNvPr id="7" name="Curved Connector 6"/>
              <p:cNvCxnSpPr>
                <a:stCxn id="14" idx="2"/>
                <a:endCxn id="10" idx="0"/>
              </p:cNvCxnSpPr>
              <p:nvPr/>
            </p:nvCxnSpPr>
            <p:spPr>
              <a:xfrm rot="10800000" flipV="1">
                <a:off x="5501787" y="2839908"/>
                <a:ext cx="713276" cy="426083"/>
              </a:xfrm>
              <a:prstGeom prst="curved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 flipV="1">
                <a:off x="6215063" y="2817049"/>
                <a:ext cx="45720" cy="4572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766" t="38544" r="67534" b="42209"/>
            <a:stretch>
              <a:fillRect/>
            </a:stretch>
          </p:blipFill>
          <p:spPr bwMode="auto">
            <a:xfrm>
              <a:off x="5033596" y="3265992"/>
              <a:ext cx="936381" cy="1166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9" name="Curved Connector 18"/>
            <p:cNvCxnSpPr>
              <a:stCxn id="10" idx="1"/>
            </p:cNvCxnSpPr>
            <p:nvPr/>
          </p:nvCxnSpPr>
          <p:spPr>
            <a:xfrm rot="10800000" flipH="1" flipV="1">
              <a:off x="5033596" y="3849177"/>
              <a:ext cx="468190" cy="1056930"/>
            </a:xfrm>
            <a:prstGeom prst="curvedConnector4">
              <a:avLst>
                <a:gd name="adj1" fmla="val -48826"/>
                <a:gd name="adj2" fmla="val 77589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88459" y="3391992"/>
              <a:ext cx="2922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Feedback goes through here!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5706208" y="3576658"/>
              <a:ext cx="38225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20295" y="1301266"/>
            <a:ext cx="1212720" cy="254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79417" y="3055224"/>
            <a:ext cx="1212720" cy="254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42235" y="2231589"/>
            <a:ext cx="1212720" cy="457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77667" y="2231589"/>
            <a:ext cx="1212720" cy="457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8305"/>
            <a:ext cx="911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Simulation of Hgb Response to Standard Protocol Dose Prescriptions</a:t>
            </a:r>
            <a:endParaRPr lang="en-US" sz="24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79821" y="553229"/>
            <a:ext cx="7755548" cy="5855875"/>
            <a:chOff x="679821" y="553229"/>
            <a:chExt cx="7755548" cy="5855875"/>
          </a:xfrm>
        </p:grpSpPr>
        <p:grpSp>
          <p:nvGrpSpPr>
            <p:cNvPr id="14" name="Group 13"/>
            <p:cNvGrpSpPr/>
            <p:nvPr/>
          </p:nvGrpSpPr>
          <p:grpSpPr>
            <a:xfrm>
              <a:off x="679821" y="553229"/>
              <a:ext cx="7755548" cy="5855875"/>
              <a:chOff x="210283" y="8305"/>
              <a:chExt cx="8477250" cy="640080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83" y="8305"/>
                <a:ext cx="847725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83" y="3208705"/>
                <a:ext cx="847725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2013438" y="1450731"/>
              <a:ext cx="5125916" cy="1110728"/>
              <a:chOff x="2013438" y="1450731"/>
              <a:chExt cx="5125916" cy="111072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2013438" y="1450731"/>
                <a:ext cx="51259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2013438" y="2561459"/>
                <a:ext cx="51259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994637" y="4380980"/>
              <a:ext cx="5125916" cy="1101936"/>
              <a:chOff x="2013438" y="1450731"/>
              <a:chExt cx="5125916" cy="110193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2013438" y="1450731"/>
                <a:ext cx="51259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013438" y="2552667"/>
                <a:ext cx="51259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516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3257"/>
            <a:ext cx="9133081" cy="575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81330" y="1380392"/>
            <a:ext cx="6152790" cy="3600543"/>
            <a:chOff x="1781330" y="1380392"/>
            <a:chExt cx="6152790" cy="360054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23665" y="1380392"/>
              <a:ext cx="0" cy="35257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41249" y="4519270"/>
              <a:ext cx="2992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Model Based Protocol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81330" y="4519270"/>
              <a:ext cx="247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Standard Protocol</a:t>
              </a:r>
              <a:endParaRPr lang="en-US" sz="2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23665" y="4057605"/>
            <a:ext cx="98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D. 675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74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A4D4D-1CCA-4C44-83C6-0C241445CBF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" y="415083"/>
            <a:ext cx="9144001" cy="5748324"/>
            <a:chOff x="-1" y="415083"/>
            <a:chExt cx="9144001" cy="574832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15083"/>
              <a:ext cx="9144001" cy="574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1332938" y="1380392"/>
              <a:ext cx="6328630" cy="3670879"/>
              <a:chOff x="1332938" y="1380392"/>
              <a:chExt cx="6328630" cy="367087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053257" y="1380392"/>
                <a:ext cx="0" cy="35872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668697" y="4589606"/>
                <a:ext cx="2992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Model Based Protocol</a:t>
                </a:r>
                <a:endParaRPr lang="en-US" sz="2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32938" y="4589606"/>
                <a:ext cx="2479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Standard Protocol</a:t>
                </a:r>
                <a:endParaRPr lang="en-US" sz="2400" b="1" dirty="0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4062049" y="4022437"/>
            <a:ext cx="98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D. 722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872"/>
            <a:ext cx="8534400" cy="11430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altLang="en-US" sz="2800" b="1" dirty="0" smtClean="0"/>
              <a:t>Mayo Clinic Dialysis Services (MCDS)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84638" y="832339"/>
            <a:ext cx="8730761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3000"/>
              </a:spcAft>
              <a:buFontTx/>
              <a:buChar char="•"/>
            </a:pPr>
            <a:r>
              <a:rPr lang="en-US" sz="2400" dirty="0"/>
              <a:t>An Academic, Non-profit </a:t>
            </a:r>
            <a:r>
              <a:rPr lang="en-US" sz="2400" dirty="0" smtClean="0"/>
              <a:t>Institution</a:t>
            </a:r>
          </a:p>
          <a:p>
            <a:pPr algn="l">
              <a:spcAft>
                <a:spcPts val="3000"/>
              </a:spcAft>
              <a:buFontTx/>
              <a:buChar char="•"/>
            </a:pPr>
            <a:r>
              <a:rPr lang="en-US" sz="2400" dirty="0" smtClean="0"/>
              <a:t>Service Arm of Mayo Clinic Department of Nephrology and Hypertension </a:t>
            </a:r>
          </a:p>
          <a:p>
            <a:pPr algn="l">
              <a:spcAft>
                <a:spcPts val="3000"/>
              </a:spcAft>
              <a:buFontTx/>
              <a:buChar char="•"/>
            </a:pPr>
            <a:r>
              <a:rPr lang="en-US" sz="2400" dirty="0" smtClean="0"/>
              <a:t>17 Dialysis Care Facilities</a:t>
            </a:r>
            <a:endParaRPr lang="en-US" sz="2400" dirty="0"/>
          </a:p>
          <a:p>
            <a:pPr algn="l">
              <a:spcAft>
                <a:spcPts val="3000"/>
              </a:spcAft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625-650 </a:t>
            </a:r>
            <a:r>
              <a:rPr lang="en-US" sz="2400" dirty="0"/>
              <a:t>Prevalent </a:t>
            </a:r>
            <a:r>
              <a:rPr lang="en-US" sz="2400" dirty="0" smtClean="0"/>
              <a:t>Hemodialysis Patients</a:t>
            </a:r>
            <a:endParaRPr lang="en-US" sz="2400" dirty="0"/>
          </a:p>
          <a:p>
            <a:pPr algn="l">
              <a:spcAft>
                <a:spcPts val="3000"/>
              </a:spcAft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15 </a:t>
            </a:r>
            <a:r>
              <a:rPr lang="en-US" sz="2400" dirty="0"/>
              <a:t>Physicians; </a:t>
            </a:r>
            <a:r>
              <a:rPr lang="en-US" sz="2400" dirty="0" smtClean="0"/>
              <a:t>7 Allied Staff - 2 PAs, 2 NPs, 3 RNs</a:t>
            </a:r>
            <a:endParaRPr lang="en-US" sz="2400" dirty="0"/>
          </a:p>
          <a:p>
            <a:pPr algn="l">
              <a:spcAft>
                <a:spcPts val="3000"/>
              </a:spcAft>
              <a:buFontTx/>
              <a:buChar char="•"/>
            </a:pPr>
            <a:r>
              <a:rPr lang="en-US" sz="2400" dirty="0"/>
              <a:t> Common Policies &amp; Procedures</a:t>
            </a:r>
          </a:p>
          <a:p>
            <a:pPr algn="l">
              <a:spcAft>
                <a:spcPts val="3000"/>
              </a:spcAft>
              <a:buFontTx/>
              <a:buChar char="•"/>
            </a:pPr>
            <a:r>
              <a:rPr lang="en-US" sz="2400" dirty="0"/>
              <a:t> Shared Dialysis </a:t>
            </a:r>
            <a:r>
              <a:rPr lang="en-US" sz="2400" dirty="0" smtClean="0"/>
              <a:t>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2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22"/>
            <a:ext cx="8229600" cy="825500"/>
          </a:xfrm>
        </p:spPr>
        <p:txBody>
          <a:bodyPr anchor="t">
            <a:normAutofit/>
          </a:bodyPr>
          <a:lstStyle/>
          <a:p>
            <a:r>
              <a:rPr lang="en-US" sz="2800" b="1" dirty="0" smtClean="0"/>
              <a:t>Implementation Timeline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91907"/>
              </p:ext>
            </p:extLst>
          </p:nvPr>
        </p:nvGraphicFramePr>
        <p:xfrm>
          <a:off x="167054" y="1133231"/>
          <a:ext cx="8801100" cy="492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8338"/>
                <a:gridCol w="1872762"/>
              </a:tblGrid>
              <a:tr h="7035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Milestone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Date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035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Model Version 1 Complete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2Q 2008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035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Two Pilot Studies Complete 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3Q-4Q 2008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035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Anemia</a:t>
                      </a:r>
                      <a:r>
                        <a:rPr lang="en-US" sz="2400" b="1" baseline="0" dirty="0" smtClean="0"/>
                        <a:t> Management Software Application in Place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4Q 2008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03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Organization-Wide Rollout Complete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2Q 2009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035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Narrowed Target Hgb Range from 10-13 to 10-12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2Q 2010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7035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Model Version 2 Complete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1Q 2011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0" y="725037"/>
            <a:ext cx="9146852" cy="3271830"/>
            <a:chOff x="0" y="725037"/>
            <a:chExt cx="9146852" cy="3271830"/>
          </a:xfrm>
        </p:grpSpPr>
        <p:grpSp>
          <p:nvGrpSpPr>
            <p:cNvPr id="54" name="Group 53"/>
            <p:cNvGrpSpPr/>
            <p:nvPr/>
          </p:nvGrpSpPr>
          <p:grpSpPr>
            <a:xfrm>
              <a:off x="0" y="725037"/>
              <a:ext cx="9146852" cy="3271830"/>
              <a:chOff x="0" y="725037"/>
              <a:chExt cx="9146852" cy="327183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725037"/>
                <a:ext cx="9146852" cy="3271830"/>
                <a:chOff x="0" y="1595445"/>
                <a:chExt cx="9146852" cy="327183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0" y="1595445"/>
                  <a:ext cx="9146852" cy="3271830"/>
                  <a:chOff x="0" y="1595445"/>
                  <a:chExt cx="9146852" cy="3271830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0" y="1595445"/>
                    <a:ext cx="9146852" cy="3271830"/>
                    <a:chOff x="0" y="1595445"/>
                    <a:chExt cx="9146852" cy="3271830"/>
                  </a:xfrm>
                </p:grpSpPr>
                <p:pic>
                  <p:nvPicPr>
                    <p:cNvPr id="194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9" y="1769423"/>
                      <a:ext cx="9137979" cy="30978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0" y="1628775"/>
                      <a:ext cx="314325" cy="260032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" name="Rectangle 6"/>
                    <p:cNvSpPr/>
                    <p:nvPr/>
                  </p:nvSpPr>
                  <p:spPr>
                    <a:xfrm flipH="1">
                      <a:off x="8929687" y="1595445"/>
                      <a:ext cx="217165" cy="260032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0" y="4457700"/>
                    <a:ext cx="6243638" cy="3000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367954" y="2795954"/>
                  <a:ext cx="1494692" cy="0"/>
                </a:xfrm>
                <a:prstGeom prst="line">
                  <a:avLst/>
                </a:prstGeom>
                <a:ln w="15875">
                  <a:solidFill>
                    <a:srgbClr val="28282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Rectangle 51"/>
              <p:cNvSpPr/>
              <p:nvPr/>
            </p:nvSpPr>
            <p:spPr>
              <a:xfrm>
                <a:off x="476523" y="3261946"/>
                <a:ext cx="8257267" cy="254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33085" y="3250422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Q1</a:t>
              </a:r>
              <a:endParaRPr lang="en-US" sz="24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05938" y="3250422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Q2</a:t>
              </a:r>
              <a:endParaRPr lang="en-US" sz="24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78791" y="3250422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Q3</a:t>
              </a:r>
              <a:endParaRPr lang="en-US" sz="24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51644" y="3250422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Q4</a:t>
              </a:r>
              <a:endParaRPr lang="en-US" sz="24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24497" y="3250422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Q5</a:t>
              </a:r>
              <a:endParaRPr lang="en-US" sz="24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97350" y="3250422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Q6</a:t>
              </a:r>
              <a:endParaRPr lang="en-US" sz="24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70201" y="3250422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Q7</a:t>
              </a:r>
              <a:endParaRPr lang="en-US" sz="24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1038" y="6304763"/>
            <a:ext cx="385762" cy="365125"/>
          </a:xfrm>
        </p:spPr>
        <p:txBody>
          <a:bodyPr/>
          <a:lstStyle/>
          <a:p>
            <a:fld id="{BCE694D5-60B5-4940-8F06-87A5587DF1B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165"/>
            <a:ext cx="8229600" cy="111125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Interactive BOT Chart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50449" y="3953080"/>
            <a:ext cx="8777102" cy="830997"/>
            <a:chOff x="350449" y="3777240"/>
            <a:chExt cx="8777102" cy="830997"/>
          </a:xfrm>
        </p:grpSpPr>
        <p:grpSp>
          <p:nvGrpSpPr>
            <p:cNvPr id="4" name="Group 3"/>
            <p:cNvGrpSpPr/>
            <p:nvPr/>
          </p:nvGrpSpPr>
          <p:grpSpPr>
            <a:xfrm>
              <a:off x="6734671" y="3961906"/>
              <a:ext cx="2392880" cy="461665"/>
              <a:chOff x="6734671" y="3856402"/>
              <a:chExt cx="2392880" cy="4616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734671" y="4087234"/>
                <a:ext cx="391428" cy="0"/>
              </a:xfrm>
              <a:prstGeom prst="line">
                <a:avLst/>
              </a:prstGeom>
              <a:ln w="47625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7148676" y="3856402"/>
                <a:ext cx="19788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Projected Hgb</a:t>
                </a:r>
                <a:endParaRPr lang="en-US" sz="2400" b="1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50449" y="3961906"/>
              <a:ext cx="1983102" cy="461665"/>
              <a:chOff x="350449" y="3856402"/>
              <a:chExt cx="1983102" cy="46166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50449" y="4018181"/>
                <a:ext cx="391428" cy="138106"/>
                <a:chOff x="1139163" y="6054953"/>
                <a:chExt cx="388126" cy="138106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264173" y="6054953"/>
                  <a:ext cx="138106" cy="138106"/>
                </a:xfrm>
                <a:prstGeom prst="rect">
                  <a:avLst/>
                </a:prstGeom>
                <a:solidFill>
                  <a:srgbClr val="3333FF"/>
                </a:solidFill>
                <a:ln w="19050"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139163" y="6124006"/>
                  <a:ext cx="388126" cy="0"/>
                </a:xfrm>
                <a:prstGeom prst="line">
                  <a:avLst/>
                </a:prstGeom>
                <a:ln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760685" y="3856402"/>
                <a:ext cx="1572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Actual Hgb</a:t>
                </a:r>
                <a:endParaRPr lang="en-US" sz="2400" b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469896" y="3777240"/>
              <a:ext cx="2367852" cy="830997"/>
              <a:chOff x="3305175" y="3671736"/>
              <a:chExt cx="2367852" cy="830997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305175" y="4087234"/>
                <a:ext cx="391428" cy="0"/>
              </a:xfrm>
              <a:prstGeom prst="line">
                <a:avLst/>
              </a:prstGeom>
              <a:ln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717299" y="3671736"/>
                <a:ext cx="19557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Simulated </a:t>
                </a:r>
              </a:p>
              <a:p>
                <a:r>
                  <a:rPr lang="en-US" sz="2400" b="1" dirty="0" smtClean="0"/>
                  <a:t>Historical Hgb</a:t>
                </a:r>
                <a:endParaRPr lang="en-US" sz="2400" b="1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350449" y="4906403"/>
            <a:ext cx="8383341" cy="830997"/>
            <a:chOff x="350449" y="4844859"/>
            <a:chExt cx="8383341" cy="830997"/>
          </a:xfrm>
        </p:grpSpPr>
        <p:grpSp>
          <p:nvGrpSpPr>
            <p:cNvPr id="33" name="Group 32"/>
            <p:cNvGrpSpPr/>
            <p:nvPr/>
          </p:nvGrpSpPr>
          <p:grpSpPr>
            <a:xfrm>
              <a:off x="6734671" y="4844859"/>
              <a:ext cx="1999119" cy="830997"/>
              <a:chOff x="6734671" y="4620663"/>
              <a:chExt cx="1999119" cy="83099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734671" y="4967108"/>
                <a:ext cx="391428" cy="138106"/>
                <a:chOff x="3443590" y="5154809"/>
                <a:chExt cx="388126" cy="13810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568600" y="5154809"/>
                  <a:ext cx="138106" cy="138106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443590" y="5223862"/>
                  <a:ext cx="38812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7148676" y="4620663"/>
                <a:ext cx="15851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Actual Iron</a:t>
                </a:r>
              </a:p>
              <a:p>
                <a:r>
                  <a:rPr lang="en-US" sz="2400" b="1" dirty="0" smtClean="0"/>
                  <a:t>Dose</a:t>
                </a:r>
                <a:endParaRPr lang="en-US" sz="2400" b="1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50449" y="5029525"/>
              <a:ext cx="1112095" cy="461665"/>
              <a:chOff x="350449" y="4805329"/>
              <a:chExt cx="1112095" cy="46166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50449" y="4967108"/>
                <a:ext cx="391428" cy="138106"/>
                <a:chOff x="3512018" y="6054953"/>
                <a:chExt cx="388126" cy="138106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3637028" y="6054953"/>
                  <a:ext cx="138106" cy="138106"/>
                </a:xfrm>
                <a:prstGeom prst="rect">
                  <a:avLst/>
                </a:prstGeom>
                <a:solidFill>
                  <a:srgbClr val="A50021"/>
                </a:solidFill>
                <a:ln w="19050">
                  <a:solidFill>
                    <a:srgbClr val="A500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512018" y="6124006"/>
                  <a:ext cx="388126" cy="0"/>
                </a:xfrm>
                <a:prstGeom prst="line">
                  <a:avLst/>
                </a:prstGeom>
                <a:ln>
                  <a:solidFill>
                    <a:srgbClr val="A500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760685" y="4805329"/>
                <a:ext cx="7018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Iron</a:t>
                </a:r>
                <a:endParaRPr lang="en-US" sz="2400" b="1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69896" y="5029525"/>
              <a:ext cx="1031978" cy="461665"/>
              <a:chOff x="3305171" y="4805329"/>
              <a:chExt cx="1031978" cy="46166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305171" y="4967108"/>
                <a:ext cx="391428" cy="138106"/>
                <a:chOff x="5819808" y="6054953"/>
                <a:chExt cx="388126" cy="13810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 rot="2700000">
                  <a:off x="5944818" y="6054953"/>
                  <a:ext cx="138106" cy="138106"/>
                </a:xfrm>
                <a:prstGeom prst="rect">
                  <a:avLst/>
                </a:prstGeom>
                <a:solidFill>
                  <a:srgbClr val="FF9900"/>
                </a:solidFill>
                <a:ln w="19050"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819808" y="6124006"/>
                  <a:ext cx="388126" cy="0"/>
                </a:xfrm>
                <a:prstGeom prst="line">
                  <a:avLst/>
                </a:prstGeom>
                <a:ln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3717299" y="4805329"/>
                <a:ext cx="61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TFS</a:t>
                </a:r>
                <a:endParaRPr lang="en-US" sz="2400" b="1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50449" y="5859725"/>
            <a:ext cx="5782127" cy="830997"/>
            <a:chOff x="350449" y="5912477"/>
            <a:chExt cx="5782127" cy="830997"/>
          </a:xfrm>
        </p:grpSpPr>
        <p:grpSp>
          <p:nvGrpSpPr>
            <p:cNvPr id="35" name="Group 34"/>
            <p:cNvGrpSpPr/>
            <p:nvPr/>
          </p:nvGrpSpPr>
          <p:grpSpPr>
            <a:xfrm>
              <a:off x="350449" y="5912477"/>
              <a:ext cx="2517351" cy="830997"/>
              <a:chOff x="350449" y="5806973"/>
              <a:chExt cx="2517351" cy="83099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50449" y="6153418"/>
                <a:ext cx="391428" cy="138106"/>
                <a:chOff x="59206" y="6054953"/>
                <a:chExt cx="388126" cy="13810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9206" y="6124006"/>
                  <a:ext cx="38812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ctangle 8"/>
                <p:cNvSpPr/>
                <p:nvPr/>
              </p:nvSpPr>
              <p:spPr>
                <a:xfrm>
                  <a:off x="184216" y="6054953"/>
                  <a:ext cx="138106" cy="13810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760685" y="5806973"/>
                <a:ext cx="21071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Recommended</a:t>
                </a:r>
              </a:p>
              <a:p>
                <a:r>
                  <a:rPr lang="en-US" sz="2400" b="1" dirty="0" smtClean="0"/>
                  <a:t>ESA Dose</a:t>
                </a:r>
                <a:endParaRPr lang="en-US" sz="2400" b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469896" y="6097143"/>
              <a:ext cx="2662680" cy="461665"/>
              <a:chOff x="3305171" y="5991639"/>
              <a:chExt cx="2662680" cy="46166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305171" y="6182910"/>
                <a:ext cx="391428" cy="79122"/>
                <a:chOff x="4648232" y="6084445"/>
                <a:chExt cx="388126" cy="7912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4802734" y="6084445"/>
                  <a:ext cx="79122" cy="79122"/>
                </a:xfrm>
                <a:prstGeom prst="rect">
                  <a:avLst/>
                </a:prstGeom>
                <a:solidFill>
                  <a:srgbClr val="00B050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648232" y="6124006"/>
                  <a:ext cx="38812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3717299" y="5991639"/>
                <a:ext cx="2250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Actual ESA Dose</a:t>
                </a:r>
                <a:endParaRPr lang="en-US" sz="24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 smtClean="0"/>
              <a:t>Improvements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2" y="1538669"/>
            <a:ext cx="8229600" cy="205738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/>
              <a:t>Patient Quality of Life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/>
              <a:t>Staff Productivity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/>
              <a:t>Cost Reductions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/>
              <a:t>First Pass at a Generalized Methodology for Biophysical System Dynamics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 smtClean="0"/>
              <a:t>Three </a:t>
            </a:r>
            <a:r>
              <a:rPr lang="en-US" sz="2800" b="1" dirty="0" smtClean="0"/>
              <a:t>Messages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184"/>
            <a:ext cx="8229600" cy="34904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 smtClean="0"/>
              <a:t>Management of Anemia </a:t>
            </a:r>
            <a:r>
              <a:rPr lang="en-US" sz="2400" b="1" dirty="0" smtClean="0"/>
              <a:t>is a </a:t>
            </a:r>
            <a:r>
              <a:rPr lang="en-US" sz="2400" b="1" dirty="0" smtClean="0"/>
              <a:t>Critical Issue for 90% of Dialysis Patients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 smtClean="0"/>
              <a:t>System Dynamics </a:t>
            </a:r>
            <a:r>
              <a:rPr lang="en-US" sz="2400" b="1" dirty="0" smtClean="0"/>
              <a:t>Modeling Helped Redefine and Solve this Problem in Clinical Practice at Mayo Clinic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 smtClean="0"/>
              <a:t>System Dynamics Modelin</a:t>
            </a:r>
            <a:r>
              <a:rPr lang="en-US" sz="2400" b="1" dirty="0" smtClean="0"/>
              <a:t>g Provides </a:t>
            </a:r>
            <a:r>
              <a:rPr lang="en-US" sz="2400" b="1" dirty="0" smtClean="0"/>
              <a:t>Tools for Learning in the Emerging World of Individualized Medicine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127"/>
            <a:ext cx="91535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935415" y="360485"/>
            <a:ext cx="4199793" cy="5547946"/>
            <a:chOff x="4935415" y="360485"/>
            <a:chExt cx="4199793" cy="5547946"/>
          </a:xfrm>
        </p:grpSpPr>
        <p:sp>
          <p:nvSpPr>
            <p:cNvPr id="5" name="Rectangle 4"/>
            <p:cNvSpPr/>
            <p:nvPr/>
          </p:nvSpPr>
          <p:spPr>
            <a:xfrm>
              <a:off x="6189786" y="360485"/>
              <a:ext cx="2101361" cy="275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35415" y="1811214"/>
              <a:ext cx="4199793" cy="131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1730" y="5336569"/>
              <a:ext cx="2236177" cy="571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889610" y="1023582"/>
            <a:ext cx="0" cy="3411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80934" y="791566"/>
            <a:ext cx="2680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Interventions Begin</a:t>
            </a:r>
            <a:endParaRPr lang="en-US" sz="2400" b="1" dirty="0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3889610" y="1022398"/>
            <a:ext cx="49132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5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14314"/>
            <a:ext cx="8877300" cy="616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60889" y="887896"/>
            <a:ext cx="3525712" cy="3257306"/>
            <a:chOff x="3402623" y="978882"/>
            <a:chExt cx="3572026" cy="356088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402623" y="978882"/>
              <a:ext cx="0" cy="356088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974649" y="978882"/>
              <a:ext cx="0" cy="356088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068431" y="1014425"/>
              <a:ext cx="2276040" cy="483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/>
                <a:t>Target Range</a:t>
              </a:r>
              <a:endParaRPr lang="en-US" sz="2400" b="1" dirty="0"/>
            </a:p>
          </p:txBody>
        </p:sp>
        <p:cxnSp>
          <p:nvCxnSpPr>
            <p:cNvPr id="10" name="Straight Arrow Connector 9"/>
            <p:cNvCxnSpPr>
              <a:stCxn id="7" idx="3"/>
            </p:cNvCxnSpPr>
            <p:nvPr/>
          </p:nvCxnSpPr>
          <p:spPr>
            <a:xfrm>
              <a:off x="6344470" y="1256203"/>
              <a:ext cx="630179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1"/>
            </p:cNvCxnSpPr>
            <p:nvPr/>
          </p:nvCxnSpPr>
          <p:spPr>
            <a:xfrm flipH="1">
              <a:off x="3402626" y="1256203"/>
              <a:ext cx="66580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560891" y="737803"/>
            <a:ext cx="2359344" cy="3419126"/>
            <a:chOff x="3399617" y="801980"/>
            <a:chExt cx="2390336" cy="3737787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3402623" y="978882"/>
              <a:ext cx="0" cy="356088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789953" y="978882"/>
              <a:ext cx="0" cy="356088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399617" y="801980"/>
              <a:ext cx="2383700" cy="9084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/>
                <a:t>New Target Range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869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3698" y="386874"/>
            <a:ext cx="8931915" cy="6052038"/>
            <a:chOff x="133698" y="386874"/>
            <a:chExt cx="8931915" cy="6052038"/>
          </a:xfrm>
        </p:grpSpPr>
        <p:grpSp>
          <p:nvGrpSpPr>
            <p:cNvPr id="3" name="Group 2"/>
            <p:cNvGrpSpPr/>
            <p:nvPr/>
          </p:nvGrpSpPr>
          <p:grpSpPr>
            <a:xfrm>
              <a:off x="133698" y="386874"/>
              <a:ext cx="8931915" cy="6052038"/>
              <a:chOff x="133698" y="386874"/>
              <a:chExt cx="8931915" cy="605203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698" y="386874"/>
                <a:ext cx="8931915" cy="6052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775538" y="949069"/>
                <a:ext cx="1081956" cy="46166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$700+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628866" y="3294364"/>
                <a:ext cx="903225" cy="46166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$400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637657" y="1345408"/>
                <a:ext cx="903225" cy="46166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650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7113763" y="5678747"/>
              <a:ext cx="987771" cy="3847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900" b="1" dirty="0" smtClean="0">
                  <a:latin typeface="Arial" pitchFamily="34" charset="0"/>
                  <a:cs typeface="Arial" pitchFamily="34" charset="0"/>
                </a:rPr>
                <a:t>Dec-10</a:t>
              </a:r>
              <a:endParaRPr lang="en-US" sz="19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6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66981-1D1B-47AD-AAA4-D69E4E155BB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79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Observed Reductions in </a:t>
            </a:r>
            <a:r>
              <a:rPr lang="en-US" sz="2800" b="1" dirty="0" smtClean="0"/>
              <a:t>Hospitalizations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(Currently Under Study)</a:t>
            </a:r>
            <a:endParaRPr lang="en-US" sz="28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15024"/>
              </p:ext>
            </p:extLst>
          </p:nvPr>
        </p:nvGraphicFramePr>
        <p:xfrm>
          <a:off x="276447" y="2199914"/>
          <a:ext cx="8735667" cy="29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191"/>
                <a:gridCol w="1418492"/>
                <a:gridCol w="1418492"/>
                <a:gridCol w="1418492"/>
              </a:tblGrid>
              <a:tr h="9830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n-lt"/>
                        </a:rPr>
                        <a:t>Measurement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Before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After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% Change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983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Discharges per Patient Year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3.14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2.28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-27%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3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Days Hospitalized per Patient Year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12.2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8.52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-30%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"/>
            <a:ext cx="8229600" cy="1061359"/>
          </a:xfrm>
        </p:spPr>
        <p:txBody>
          <a:bodyPr anchor="t">
            <a:noAutofit/>
          </a:bodyPr>
          <a:lstStyle/>
          <a:p>
            <a:r>
              <a:rPr lang="en-US" sz="2800" b="1" dirty="0" smtClean="0"/>
              <a:t>Physician Perceptions of the </a:t>
            </a:r>
            <a:br>
              <a:rPr lang="en-US" sz="2800" b="1" dirty="0" smtClean="0"/>
            </a:br>
            <a:r>
              <a:rPr lang="en-US" sz="2800" b="1" dirty="0" smtClean="0"/>
              <a:t>Extensibility of </a:t>
            </a:r>
            <a:r>
              <a:rPr lang="en-US" sz="2800" b="1" dirty="0" smtClean="0"/>
              <a:t>Biophysical Modeling 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1168589"/>
            <a:ext cx="8229600" cy="337611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/>
              <a:t>“… applies to all of medicine.”</a:t>
            </a:r>
            <a:endParaRPr lang="en-US" sz="2400" b="1" dirty="0" smtClean="0"/>
          </a:p>
          <a:p>
            <a:pPr>
              <a:spcAft>
                <a:spcPts val="1800"/>
              </a:spcAft>
            </a:pPr>
            <a:r>
              <a:rPr lang="en-US" sz="2400" b="1" dirty="0" smtClean="0"/>
              <a:t>“… could revolutionize medical care.”</a:t>
            </a:r>
            <a:endParaRPr lang="en-US" sz="2400" b="1" dirty="0" smtClean="0"/>
          </a:p>
          <a:p>
            <a:pPr>
              <a:spcAft>
                <a:spcPts val="1800"/>
              </a:spcAft>
            </a:pPr>
            <a:r>
              <a:rPr lang="en-US" sz="2400" b="1" dirty="0" smtClean="0"/>
              <a:t>“… asks exactly the right questions … which are not being asked in medical schools.” </a:t>
            </a:r>
            <a:endParaRPr lang="en-US" sz="2400" b="1" dirty="0" smtClean="0"/>
          </a:p>
          <a:p>
            <a:pPr>
              <a:spcAft>
                <a:spcPts val="1800"/>
              </a:spcAft>
            </a:pPr>
            <a:r>
              <a:rPr lang="en-US" sz="2400" b="1" dirty="0" smtClean="0"/>
              <a:t>“… effectively addresses a fundamental issue at the core of medical care: homeostasis.”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AAACB-4621-46CB-B7A1-169B009BA01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9473" y="4598726"/>
            <a:ext cx="8229600" cy="76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400" b="1" dirty="0" smtClean="0"/>
              <a:t>“Places us in grave danger of actually learning something!”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"/>
            <a:ext cx="8229600" cy="454025"/>
          </a:xfrm>
        </p:spPr>
        <p:txBody>
          <a:bodyPr anchor="t">
            <a:noAutofit/>
          </a:bodyPr>
          <a:lstStyle/>
          <a:p>
            <a:r>
              <a:rPr lang="en-US" sz="2800" b="1" dirty="0" smtClean="0"/>
              <a:t>Future Work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36" y="800281"/>
            <a:ext cx="8686800" cy="555787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/>
              <a:t>Extensions to the Erythropoietic Model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/>
              <a:t>Methadone dosing learning environment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/>
              <a:t>Other areas: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/>
              <a:t>Antibiotics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/>
              <a:t>Immunosuppressants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/>
              <a:t>Anticoagulants</a:t>
            </a:r>
            <a:endParaRPr lang="en-US" sz="2400" b="1" dirty="0" smtClean="0"/>
          </a:p>
          <a:p>
            <a:pPr>
              <a:spcAft>
                <a:spcPts val="1800"/>
              </a:spcAft>
            </a:pPr>
            <a:r>
              <a:rPr lang="en-US" sz="2400" b="1" dirty="0" smtClean="0"/>
              <a:t>Collaboration with Emerging “Departments of Systems Biology”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Biophysical System Dynamics </a:t>
            </a:r>
            <a:r>
              <a:rPr lang="en-US" sz="2400" b="1" dirty="0" smtClean="0"/>
              <a:t>SIG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AAACB-4621-46CB-B7A1-169B009BA01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 smtClean="0"/>
              <a:t>Three </a:t>
            </a:r>
            <a:r>
              <a:rPr lang="en-US" sz="2800" b="1" dirty="0" smtClean="0"/>
              <a:t>Messages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184"/>
            <a:ext cx="8229600" cy="34904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 smtClean="0"/>
              <a:t>Management of Anemia </a:t>
            </a:r>
            <a:r>
              <a:rPr lang="en-US" sz="2400" b="1" dirty="0" smtClean="0"/>
              <a:t>is a </a:t>
            </a:r>
            <a:r>
              <a:rPr lang="en-US" sz="2400" b="1" dirty="0" smtClean="0"/>
              <a:t>Critical Issue for 90% of Dialysis Patients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 smtClean="0"/>
              <a:t>System Dynamics </a:t>
            </a:r>
            <a:r>
              <a:rPr lang="en-US" sz="2400" b="1" dirty="0" smtClean="0"/>
              <a:t>Modeling Helped Redefine and Solve this Problem in Clinical Practice at Mayo Clinic</a:t>
            </a:r>
            <a:endParaRPr lang="en-US" sz="2400" b="1" dirty="0" smtClean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 smtClean="0"/>
              <a:t>System Dynamics Modelin</a:t>
            </a:r>
            <a:r>
              <a:rPr lang="en-US" sz="2400" b="1" dirty="0" smtClean="0"/>
              <a:t>g Provides </a:t>
            </a:r>
            <a:r>
              <a:rPr lang="en-US" sz="2400" b="1" dirty="0" smtClean="0"/>
              <a:t>Tools for Learning in the Emerging World of Individualized Medicine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872790"/>
            <a:ext cx="2133600" cy="365125"/>
          </a:xfrm>
        </p:spPr>
        <p:txBody>
          <a:bodyPr/>
          <a:lstStyle/>
          <a:p>
            <a:fld id="{BCE694D5-60B5-4940-8F06-87A5587DF1B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281" t="52118" r="70250" b="30925"/>
          <a:stretch/>
        </p:blipFill>
        <p:spPr bwMode="auto">
          <a:xfrm>
            <a:off x="185620" y="3850279"/>
            <a:ext cx="1442457" cy="184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766" t="38544" r="67534" b="42209"/>
          <a:stretch>
            <a:fillRect/>
          </a:stretch>
        </p:blipFill>
        <p:spPr bwMode="auto">
          <a:xfrm>
            <a:off x="2000250" y="603677"/>
            <a:ext cx="1457325" cy="181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24225" t="28071" r="67304" b="52784"/>
          <a:stretch/>
        </p:blipFill>
        <p:spPr bwMode="auto">
          <a:xfrm>
            <a:off x="5667375" y="603676"/>
            <a:ext cx="1447800" cy="184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3899" t="33374" r="67405" b="47233"/>
          <a:stretch/>
        </p:blipFill>
        <p:spPr bwMode="auto">
          <a:xfrm>
            <a:off x="190500" y="594152"/>
            <a:ext cx="1438275" cy="180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20261" t="25304" r="69872" b="53712"/>
          <a:stretch/>
        </p:blipFill>
        <p:spPr bwMode="auto">
          <a:xfrm>
            <a:off x="7489793" y="594151"/>
            <a:ext cx="146370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PS%20small%20file%20photo[1].JPG"/>
          <p:cNvPicPr>
            <a:picLocks noChangeAspect="1"/>
          </p:cNvPicPr>
          <p:nvPr/>
        </p:nvPicPr>
        <p:blipFill>
          <a:blip r:embed="rId7" cstate="print"/>
          <a:srcRect b="9815"/>
          <a:stretch>
            <a:fillRect/>
          </a:stretch>
        </p:blipFill>
        <p:spPr>
          <a:xfrm>
            <a:off x="3838807" y="604141"/>
            <a:ext cx="1461432" cy="183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2413426"/>
            <a:ext cx="180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McCarthy, M.D.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38325" y="2422951"/>
            <a:ext cx="180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Hocum, </a:t>
            </a:r>
          </a:p>
          <a:p>
            <a:pPr algn="ctr"/>
            <a:r>
              <a:rPr lang="en-US" sz="2400" b="1" dirty="0" smtClean="0"/>
              <a:t>P.A-C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2422951"/>
            <a:ext cx="180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Steensma, M.D.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2422951"/>
            <a:ext cx="180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Dingli, M.D., PhD.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05675" y="2422951"/>
            <a:ext cx="180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Gudgell, Admin</a:t>
            </a:r>
            <a:endParaRPr lang="en-US" sz="24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 l="913" t="1271" b="2754"/>
          <a:stretch>
            <a:fillRect/>
          </a:stretch>
        </p:blipFill>
        <p:spPr bwMode="auto">
          <a:xfrm rot="5400000">
            <a:off x="7328421" y="4062406"/>
            <a:ext cx="1819082" cy="143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7315200" y="5688640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K. Rogers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5679115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J. Rogers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28800" y="5688640"/>
            <a:ext cx="180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E. Gallaher, PhD.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657600" y="5679115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R. Chrisope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95925" y="5688640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M. Diez</a:t>
            </a:r>
            <a:endParaRPr lang="en-US" sz="2400" b="1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9" cstate="print">
            <a:lum bright="-20000"/>
          </a:blip>
          <a:srcRect/>
          <a:stretch>
            <a:fillRect/>
          </a:stretch>
        </p:blipFill>
        <p:spPr bwMode="auto">
          <a:xfrm>
            <a:off x="3851275" y="3853490"/>
            <a:ext cx="1435100" cy="182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Mark_Diez_-_cropped_2.jpg"/>
          <p:cNvPicPr>
            <a:picLocks noChangeAspect="1"/>
          </p:cNvPicPr>
          <p:nvPr/>
        </p:nvPicPr>
        <p:blipFill>
          <a:blip r:embed="rId10" cstate="print">
            <a:lum/>
          </a:blip>
          <a:srcRect l="13960" t="8399" r="17881"/>
          <a:stretch>
            <a:fillRect/>
          </a:stretch>
        </p:blipFill>
        <p:spPr>
          <a:xfrm>
            <a:off x="5653667" y="3859840"/>
            <a:ext cx="151656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0" y="182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Mayo Clinic Team Members  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32706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AMG Team Members  </a:t>
            </a:r>
            <a:endParaRPr lang="en-US" sz="2800" b="1" dirty="0"/>
          </a:p>
        </p:txBody>
      </p:sp>
      <p:pic>
        <p:nvPicPr>
          <p:cNvPr id="32" name="Picture 31" descr="photo[1].JPG"/>
          <p:cNvPicPr>
            <a:picLocks noChangeAspect="1"/>
          </p:cNvPicPr>
          <p:nvPr/>
        </p:nvPicPr>
        <p:blipFill>
          <a:blip r:embed="rId11" cstate="print">
            <a:lum contrast="-10000"/>
          </a:blip>
          <a:stretch>
            <a:fillRect/>
          </a:stretch>
        </p:blipFill>
        <p:spPr>
          <a:xfrm>
            <a:off x="2040672" y="3863897"/>
            <a:ext cx="141620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838325" y="541458"/>
            <a:ext cx="7277100" cy="5981536"/>
            <a:chOff x="1838325" y="541458"/>
            <a:chExt cx="7277100" cy="5981536"/>
          </a:xfrm>
        </p:grpSpPr>
        <p:sp>
          <p:nvSpPr>
            <p:cNvPr id="2" name="Rectangle 1"/>
            <p:cNvSpPr/>
            <p:nvPr/>
          </p:nvSpPr>
          <p:spPr>
            <a:xfrm>
              <a:off x="1838325" y="541458"/>
              <a:ext cx="1819275" cy="2729158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39136" y="3793836"/>
              <a:ext cx="1819275" cy="2729158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96150" y="3774259"/>
              <a:ext cx="1819275" cy="2729158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22"/>
            <a:ext cx="8229600" cy="654060"/>
          </a:xfrm>
        </p:spPr>
        <p:txBody>
          <a:bodyPr anchor="t">
            <a:normAutofit/>
          </a:bodyPr>
          <a:lstStyle/>
          <a:p>
            <a:r>
              <a:rPr lang="en-US" sz="2800" b="1" dirty="0" smtClean="0"/>
              <a:t>Chronic Kidney Disease, Hemodialysis, and Anemia</a:t>
            </a: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634" y="1198962"/>
            <a:ext cx="81856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  <a:buFontTx/>
              <a:buChar char="-"/>
              <a:defRPr/>
            </a:pPr>
            <a:r>
              <a:rPr lang="en-US" b="1" dirty="0" smtClean="0"/>
              <a:t> </a:t>
            </a:r>
            <a:r>
              <a:rPr lang="en-US" sz="2400" b="1" dirty="0" smtClean="0"/>
              <a:t>Chronic Kidney Disease (CKD): Any disease that leads to a </a:t>
            </a:r>
            <a:r>
              <a:rPr lang="en-US" sz="2400" b="1" u="sng" dirty="0" smtClean="0"/>
              <a:t>permanent</a:t>
            </a:r>
            <a:r>
              <a:rPr lang="en-US" sz="2400" b="1" dirty="0" smtClean="0"/>
              <a:t> loss of kidney function.   </a:t>
            </a:r>
          </a:p>
          <a:p>
            <a:pPr>
              <a:spcAft>
                <a:spcPts val="3000"/>
              </a:spcAft>
              <a:buFontTx/>
              <a:buChar char="-"/>
              <a:defRPr/>
            </a:pPr>
            <a:r>
              <a:rPr lang="en-US" sz="2400" b="1" dirty="0" smtClean="0"/>
              <a:t>End Stage Renal Disease (ESRD): a complete/near complete failure of the kidneys to function normally.</a:t>
            </a:r>
          </a:p>
          <a:p>
            <a:pPr>
              <a:spcAft>
                <a:spcPts val="3000"/>
              </a:spcAft>
              <a:buFontTx/>
              <a:buChar char="-"/>
              <a:defRPr/>
            </a:pPr>
            <a:r>
              <a:rPr lang="en-US" sz="2400" b="1" dirty="0" smtClean="0"/>
              <a:t> Hemodialysis (HD): One of several treatment options for CKD.</a:t>
            </a:r>
          </a:p>
          <a:p>
            <a:pPr>
              <a:spcAft>
                <a:spcPts val="3000"/>
              </a:spcAft>
              <a:buFontTx/>
              <a:buChar char="-"/>
              <a:defRPr/>
            </a:pPr>
            <a:r>
              <a:rPr lang="en-US" sz="2400" b="1" u="sng" dirty="0" smtClean="0"/>
              <a:t>90%</a:t>
            </a:r>
            <a:r>
              <a:rPr lang="en-US" sz="2400" b="1" dirty="0" smtClean="0"/>
              <a:t> of HD patients require Erythropoietic Stimulating </a:t>
            </a:r>
            <a:r>
              <a:rPr lang="en-US" sz="2400" b="1" dirty="0" smtClean="0"/>
              <a:t>Agents </a:t>
            </a:r>
            <a:r>
              <a:rPr lang="en-US" sz="2400" b="1" dirty="0" smtClean="0"/>
              <a:t>(ESA) </a:t>
            </a:r>
            <a:r>
              <a:rPr lang="en-US" sz="2400" b="1" dirty="0" smtClean="0"/>
              <a:t>to </a:t>
            </a:r>
            <a:r>
              <a:rPr lang="en-US" sz="2400" b="1" dirty="0" smtClean="0"/>
              <a:t>Prevent and Control the Anemia of CKD.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4" y="9243"/>
            <a:ext cx="9123346" cy="485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7" y="5043471"/>
            <a:ext cx="894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Scratchpad note: </a:t>
            </a:r>
          </a:p>
          <a:p>
            <a:r>
              <a:rPr lang="en-US" sz="2400" b="1" i="1" dirty="0" smtClean="0"/>
              <a:t>406,000 Dialysis Patients in 2011 x $30,000 per patient = $12.2B /Yr.  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b="1" dirty="0" smtClean="0"/>
              <a:t>Terms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9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Hemoglobin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/>
              <a:t>The Protein that Enables Transport of Oxygen to the Body and Carbon Dioxide from the Body to the Lungs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Erythropoiesis</a:t>
            </a:r>
            <a:endParaRPr lang="en-US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Greek:  </a:t>
            </a:r>
            <a:r>
              <a:rPr lang="en-US" sz="2400" b="1" dirty="0" smtClean="0"/>
              <a:t>Erythro (“Red”)  </a:t>
            </a:r>
            <a:r>
              <a:rPr lang="en-US" sz="2400" b="1" dirty="0" smtClean="0"/>
              <a:t>+  </a:t>
            </a:r>
            <a:r>
              <a:rPr lang="en-US" sz="2400" b="1" dirty="0" smtClean="0"/>
              <a:t>Poiesis (“Making”)</a:t>
            </a:r>
            <a:endParaRPr lang="en-US" sz="2400" b="1" dirty="0" smtClean="0"/>
          </a:p>
          <a:p>
            <a:r>
              <a:rPr lang="en-US" sz="2400" b="1" dirty="0" smtClean="0"/>
              <a:t>Erythropoietic Stimulating Agent (ESA)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/>
              <a:t>A Class of Drugs Designed to Replace Erythropoietin</a:t>
            </a:r>
          </a:p>
          <a:p>
            <a:r>
              <a:rPr lang="en-US" sz="2400" b="1" dirty="0" smtClean="0"/>
              <a:t>Apoptosis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Greek: “Falling Leaves”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/>
              <a:t>Refers to Programmed Cell </a:t>
            </a:r>
            <a:r>
              <a:rPr lang="en-US" sz="2400" b="1" dirty="0" smtClean="0"/>
              <a:t>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454"/>
            <a:ext cx="8229600" cy="554037"/>
          </a:xfrm>
        </p:spPr>
        <p:txBody>
          <a:bodyPr anchor="t">
            <a:normAutofit/>
          </a:bodyPr>
          <a:lstStyle/>
          <a:p>
            <a:r>
              <a:rPr lang="en-US" sz="2800" b="1" dirty="0" smtClean="0"/>
              <a:t>Anemia Among Dialysis Patients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71496"/>
            <a:ext cx="8229600" cy="5857904"/>
          </a:xfrm>
        </p:spPr>
        <p:txBody>
          <a:bodyPr>
            <a:normAutofit/>
          </a:bodyPr>
          <a:lstStyle/>
          <a:p>
            <a:pPr marL="54864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A Significant Quality of Life Issue for HD Patients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Loss </a:t>
            </a:r>
            <a:r>
              <a:rPr lang="en-US" sz="2400" b="1" dirty="0"/>
              <a:t>of </a:t>
            </a:r>
            <a:r>
              <a:rPr lang="en-US" sz="2400" b="1" dirty="0" smtClean="0"/>
              <a:t>appetite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Sleep disturbances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Decreased exercise tolerance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Inability to concentrate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Generalized weakness or malaise, body aches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Lightheadedness, dizziness, fainting</a:t>
            </a:r>
          </a:p>
          <a:p>
            <a:pPr marL="54864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ESA </a:t>
            </a:r>
            <a:r>
              <a:rPr lang="en-US" sz="2400" b="1" dirty="0" smtClean="0"/>
              <a:t>and Iron Replacement Therapy </a:t>
            </a:r>
            <a:r>
              <a:rPr lang="en-US" sz="2400" b="1" i="1" dirty="0" smtClean="0"/>
              <a:t>Can</a:t>
            </a:r>
            <a:r>
              <a:rPr lang="en-US" sz="2400" b="1" dirty="0" smtClean="0"/>
              <a:t> Effectively Treat Anemia.</a:t>
            </a:r>
          </a:p>
          <a:p>
            <a:pPr marL="54864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However, Current Protocols do not Address “System as Cause” Issues. 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94D5-60B5-4940-8F06-87A5587DF1B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465"/>
            <a:ext cx="9142095" cy="57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49672" y="1095682"/>
            <a:ext cx="5064369" cy="3724885"/>
            <a:chOff x="1749672" y="1547447"/>
            <a:chExt cx="5064369" cy="3411409"/>
          </a:xfrm>
        </p:grpSpPr>
        <p:sp>
          <p:nvSpPr>
            <p:cNvPr id="3" name="Oval 2"/>
            <p:cNvSpPr/>
            <p:nvPr/>
          </p:nvSpPr>
          <p:spPr>
            <a:xfrm>
              <a:off x="1749672" y="3165225"/>
              <a:ext cx="386860" cy="1793631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584938" y="2482358"/>
              <a:ext cx="460132" cy="1793631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258408" y="2875083"/>
              <a:ext cx="460132" cy="870438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835772" y="2813538"/>
              <a:ext cx="589084" cy="1784838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908432" y="2393706"/>
              <a:ext cx="360485" cy="1272686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353909" y="1547447"/>
              <a:ext cx="460132" cy="1674934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91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A4D4D-1CCA-4C44-83C6-0C241445CBF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459"/>
            <a:ext cx="9145179" cy="575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16109</TotalTime>
  <Words>825</Words>
  <Application>Microsoft Office PowerPoint</Application>
  <PresentationFormat>On-screen Show (4:3)</PresentationFormat>
  <Paragraphs>205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Individualized Medicine and Biophysical System Dynamics</vt:lpstr>
      <vt:lpstr>Three Messages </vt:lpstr>
      <vt:lpstr>PowerPoint Presentation</vt:lpstr>
      <vt:lpstr>Chronic Kidney Disease, Hemodialysis, and Anemia</vt:lpstr>
      <vt:lpstr>PowerPoint Presentation</vt:lpstr>
      <vt:lpstr>Terms</vt:lpstr>
      <vt:lpstr>Anemia Among Dialysis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Mayo Clinic Dialysis Services (MCDS)</vt:lpstr>
      <vt:lpstr>Implementation Timeline</vt:lpstr>
      <vt:lpstr>PowerPoint Presentation</vt:lpstr>
      <vt:lpstr>Improvements </vt:lpstr>
      <vt:lpstr>PowerPoint Presentation</vt:lpstr>
      <vt:lpstr>PowerPoint Presentation</vt:lpstr>
      <vt:lpstr>PowerPoint Presentation</vt:lpstr>
      <vt:lpstr>PowerPoint Presentation</vt:lpstr>
      <vt:lpstr>Physician Perceptions of the  Extensibility of Biophysical Modeling  </vt:lpstr>
      <vt:lpstr>Future Work</vt:lpstr>
      <vt:lpstr>Three Messages </vt:lpstr>
    </vt:vector>
  </TitlesOfParts>
  <Company>AMG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Rogers</dc:creator>
  <cp:lastModifiedBy>Administratr</cp:lastModifiedBy>
  <cp:revision>689</cp:revision>
  <cp:lastPrinted>2011-07-16T20:05:25Z</cp:lastPrinted>
  <dcterms:created xsi:type="dcterms:W3CDTF">2010-09-25T21:36:37Z</dcterms:created>
  <dcterms:modified xsi:type="dcterms:W3CDTF">2011-07-27T18:11:59Z</dcterms:modified>
</cp:coreProperties>
</file>