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4"/>
  </p:notesMasterIdLst>
  <p:sldIdLst>
    <p:sldId id="256" r:id="rId2"/>
    <p:sldId id="278" r:id="rId3"/>
    <p:sldId id="276" r:id="rId4"/>
    <p:sldId id="336" r:id="rId5"/>
    <p:sldId id="335" r:id="rId6"/>
    <p:sldId id="257" r:id="rId7"/>
    <p:sldId id="337" r:id="rId8"/>
    <p:sldId id="277" r:id="rId9"/>
    <p:sldId id="338" r:id="rId10"/>
    <p:sldId id="258" r:id="rId11"/>
    <p:sldId id="259" r:id="rId12"/>
    <p:sldId id="260" r:id="rId13"/>
    <p:sldId id="262" r:id="rId14"/>
    <p:sldId id="263" r:id="rId15"/>
    <p:sldId id="264" r:id="rId16"/>
    <p:sldId id="266" r:id="rId17"/>
    <p:sldId id="267" r:id="rId18"/>
    <p:sldId id="270" r:id="rId19"/>
    <p:sldId id="271" r:id="rId20"/>
    <p:sldId id="272" r:id="rId21"/>
    <p:sldId id="273" r:id="rId22"/>
    <p:sldId id="274" r:id="rId23"/>
    <p:sldId id="275" r:id="rId24"/>
    <p:sldId id="333" r:id="rId25"/>
    <p:sldId id="280" r:id="rId26"/>
    <p:sldId id="281" r:id="rId27"/>
    <p:sldId id="282" r:id="rId28"/>
    <p:sldId id="340" r:id="rId29"/>
    <p:sldId id="334" r:id="rId30"/>
    <p:sldId id="297" r:id="rId31"/>
    <p:sldId id="298" r:id="rId32"/>
    <p:sldId id="299" r:id="rId33"/>
    <p:sldId id="301" r:id="rId34"/>
    <p:sldId id="302" r:id="rId35"/>
    <p:sldId id="303" r:id="rId36"/>
    <p:sldId id="304" r:id="rId37"/>
    <p:sldId id="305" r:id="rId38"/>
    <p:sldId id="306" r:id="rId39"/>
    <p:sldId id="312" r:id="rId40"/>
    <p:sldId id="313" r:id="rId41"/>
    <p:sldId id="317" r:id="rId42"/>
    <p:sldId id="316" r:id="rId43"/>
    <p:sldId id="319" r:id="rId44"/>
    <p:sldId id="320" r:id="rId45"/>
    <p:sldId id="321" r:id="rId46"/>
    <p:sldId id="322" r:id="rId47"/>
    <p:sldId id="339" r:id="rId48"/>
    <p:sldId id="343" r:id="rId49"/>
    <p:sldId id="331" r:id="rId50"/>
    <p:sldId id="325" r:id="rId51"/>
    <p:sldId id="341" r:id="rId52"/>
    <p:sldId id="342"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77" autoAdjust="0"/>
  </p:normalViewPr>
  <p:slideViewPr>
    <p:cSldViewPr>
      <p:cViewPr varScale="1">
        <p:scale>
          <a:sx n="82" d="100"/>
          <a:sy n="82" d="100"/>
        </p:scale>
        <p:origin x="-180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18D104-2968-4CF3-87B6-B2DAAAD414AA}" type="datetimeFigureOut">
              <a:rPr lang="en-US" smtClean="0"/>
              <a:pPr/>
              <a:t>5/19/14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E6278-18A0-4EF0-ADD6-5AAF2AE86706}" type="slidenum">
              <a:rPr lang="en-US" smtClean="0"/>
              <a:pPr/>
              <a:t>‹#›</a:t>
            </a:fld>
            <a:endParaRPr lang="en-US"/>
          </a:p>
        </p:txBody>
      </p:sp>
    </p:spTree>
    <p:extLst>
      <p:ext uri="{BB962C8B-B14F-4D97-AF65-F5344CB8AC3E}">
        <p14:creationId xmlns:p14="http://schemas.microsoft.com/office/powerpoint/2010/main" val="3378737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1AE6278-18A0-4EF0-ADD6-5AAF2AE86706}"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one hand we</a:t>
            </a:r>
            <a:r>
              <a:rPr lang="en-US" baseline="0" dirty="0" smtClean="0"/>
              <a:t> have the growth in number of users and on the other hand the growth in number of servers. We have adjusted this input so that the given growth in users stimulates the correct growth in number of physical servers. This is of course confirmed with the client to make sure it makes sense.</a:t>
            </a:r>
          </a:p>
          <a:p>
            <a:r>
              <a:rPr lang="en-US" b="1" baseline="0" dirty="0" smtClean="0"/>
              <a:t>Define: Logical server</a:t>
            </a:r>
            <a:endParaRPr lang="en-US" b="1"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Oscillations are dampened to some extent if </a:t>
            </a:r>
            <a:r>
              <a:rPr lang="en-US" dirty="0" err="1" smtClean="0"/>
              <a:t>timestep</a:t>
            </a:r>
            <a:r>
              <a:rPr lang="en-US" dirty="0" smtClean="0"/>
              <a:t> is made small enough, but they never go away because of</a:t>
            </a:r>
            <a:r>
              <a:rPr lang="en-US" baseline="0" dirty="0" smtClean="0"/>
              <a:t> the structure of the model.</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you think you may</a:t>
            </a:r>
            <a:r>
              <a:rPr lang="en-US" baseline="0" dirty="0" smtClean="0"/>
              <a:t> have data for inventory?</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27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an important performance indicator about the average level of utilization of physical servers.</a:t>
            </a:r>
          </a:p>
          <a:p>
            <a:r>
              <a:rPr lang="en-US" sz="1200" kern="1200" dirty="0" smtClean="0">
                <a:solidFill>
                  <a:schemeClr val="tx1"/>
                </a:solidFill>
                <a:latin typeface="+mn-lt"/>
                <a:ea typeface="+mn-ea"/>
                <a:cs typeface="+mn-cs"/>
              </a:rPr>
              <a:t>This ratio has been declining between 2007 and 2010, in line with rapid declining number of virtual servers per host, and then taking back off since 2010 along with accelerated virtualization and stabilizing ratio of virtual servers per host.</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34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During the first couple of years the number of users sharing the same logical server unit was rising, showing that the number of users was growing faster than the number of logical servers. Thereafter, following more stringent service standards, the trend reverses, bringing the current average users per logical server to fewer than six users.</a:t>
            </a:r>
          </a:p>
          <a:p>
            <a:r>
              <a:rPr lang="en-US" sz="1200" kern="1200" dirty="0" smtClean="0">
                <a:solidFill>
                  <a:schemeClr val="tx1"/>
                </a:solidFill>
                <a:latin typeface="+mn-lt"/>
                <a:ea typeface="+mn-ea"/>
                <a:cs typeface="+mn-cs"/>
              </a:rPr>
              <a:t>With current settings, this ratio will keep declining!</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35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Reason for decline in 2012?</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36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Since the behavior of Total Physical Servers matched its reliable reference mode pretty well, and since data for power demand of new servers is reliable, model generated behavior must reflect reality closely enough and can be trusted. </a:t>
            </a:r>
          </a:p>
          <a:p>
            <a:r>
              <a:rPr lang="en-US" sz="1200" kern="1200" dirty="0" smtClean="0">
                <a:solidFill>
                  <a:schemeClr val="tx1"/>
                </a:solidFill>
                <a:latin typeface="+mn-lt"/>
                <a:ea typeface="+mn-ea"/>
                <a:cs typeface="+mn-cs"/>
              </a:rPr>
              <a:t>(with PUE)</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39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blue</a:t>
            </a:r>
            <a:r>
              <a:rPr lang="en-US" baseline="0" dirty="0" smtClean="0"/>
              <a:t> line represents the safety margin</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42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is, of course, not surprising because a slight change in requirement </a:t>
            </a:r>
            <a:r>
              <a:rPr lang="en-US" sz="1200" i="1" kern="1200" dirty="0" smtClean="0">
                <a:solidFill>
                  <a:schemeClr val="tx1"/>
                </a:solidFill>
                <a:latin typeface="+mn-lt"/>
                <a:ea typeface="+mn-ea"/>
                <a:cs typeface="+mn-cs"/>
              </a:rPr>
              <a:t>per</a:t>
            </a:r>
            <a:r>
              <a:rPr lang="en-US" sz="1200" kern="1200" dirty="0" smtClean="0">
                <a:solidFill>
                  <a:schemeClr val="tx1"/>
                </a:solidFill>
                <a:latin typeface="+mn-lt"/>
                <a:ea typeface="+mn-ea"/>
                <a:cs typeface="+mn-cs"/>
              </a:rPr>
              <a:t> new user, which is a flow rate, can make a substantial change in total requirements, which is a stock, over time. Therefore, it is essential for the user of the model to expend maximum effort in calibrating this parameter with a high degree of precision. Alternatively, it is recommended that the client spends more time with the modeler to conceptualize this part of the model in a way which is more robust and less sensitive to parameterization. </a:t>
            </a:r>
          </a:p>
          <a:p>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45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1AE6278-18A0-4EF0-ADD6-5AAF2AE86706}" type="slidenum">
              <a:rPr lang="en-US" smtClean="0"/>
              <a:pPr/>
              <a:t>46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Aisles of rack</a:t>
            </a:r>
          </a:p>
          <a:p>
            <a:r>
              <a:rPr lang="en-US" dirty="0" smtClean="0"/>
              <a:t>In each rack several shelves</a:t>
            </a:r>
          </a:p>
          <a:p>
            <a:r>
              <a:rPr lang="en-US" dirty="0" smtClean="0"/>
              <a:t>In each shelf</a:t>
            </a:r>
            <a:r>
              <a:rPr lang="en-US" baseline="0" dirty="0" smtClean="0"/>
              <a:t> several servers (web, mail, proxy, ftp, database, etc.)</a:t>
            </a:r>
          </a:p>
          <a:p>
            <a:r>
              <a:rPr lang="en-US" baseline="0" dirty="0" smtClean="0">
                <a:sym typeface="Wingdings" pitchFamily="2" charset="2"/>
              </a:rPr>
              <a:t> Big rooms filled with computers</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dirty="0" smtClean="0"/>
              <a:t>The client expected the surplus power in the data center to run out pretty soon and </a:t>
            </a:r>
            <a:r>
              <a:rPr lang="nb-NO" dirty="0" err="1" smtClean="0"/>
              <a:t>that’s</a:t>
            </a:r>
            <a:r>
              <a:rPr lang="nb-NO" dirty="0" smtClean="0"/>
              <a:t> </a:t>
            </a:r>
            <a:r>
              <a:rPr lang="nb-NO" dirty="0" smtClean="0"/>
              <a:t>why he came to us in the first place. But as this simulation shows, even</a:t>
            </a:r>
            <a:r>
              <a:rPr lang="nb-NO" baseline="0" dirty="0" smtClean="0"/>
              <a:t> under a high growth scenario, the available power is not going to run out any time soon.</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47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was not our only reference mode, I had several other types</a:t>
            </a:r>
            <a:r>
              <a:rPr lang="en-US" baseline="0" dirty="0" smtClean="0"/>
              <a:t> of </a:t>
            </a:r>
            <a:r>
              <a:rPr lang="en-US" dirty="0" smtClean="0"/>
              <a:t>time-series data, we’ll go through them in the validation section.</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to give you a hint of what the model looks like from a bird’s eye point of view.</a:t>
            </a:r>
            <a:r>
              <a:rPr lang="en-US" baseline="0" dirty="0" smtClean="0"/>
              <a:t> I’m not </a:t>
            </a:r>
            <a:r>
              <a:rPr lang="en-US" baseline="0" dirty="0" err="1" smtClean="0"/>
              <a:t>gonna</a:t>
            </a:r>
            <a:r>
              <a:rPr lang="en-US" baseline="0" dirty="0" smtClean="0"/>
              <a:t> present </a:t>
            </a:r>
            <a:r>
              <a:rPr lang="en-US" baseline="0" dirty="0" smtClean="0"/>
              <a:t>the model </a:t>
            </a:r>
            <a:r>
              <a:rPr lang="en-US" baseline="0" dirty="0" smtClean="0"/>
              <a:t>in this messy way! </a:t>
            </a:r>
            <a:r>
              <a:rPr lang="en-US" baseline="0" dirty="0" smtClean="0">
                <a:sym typeface="Wingdings" pitchFamily="2" charset="2"/>
              </a:rPr>
              <a:t></a:t>
            </a:r>
            <a:endParaRPr lang="en-US" dirty="0" smtClean="0"/>
          </a:p>
        </p:txBody>
      </p:sp>
      <p:sp>
        <p:nvSpPr>
          <p:cNvPr id="4" name="Slide Number Placeholder 3"/>
          <p:cNvSpPr>
            <a:spLocks noGrp="1"/>
          </p:cNvSpPr>
          <p:nvPr>
            <p:ph type="sldNum" sz="quarter" idx="10"/>
          </p:nvPr>
        </p:nvSpPr>
        <p:spPr/>
        <p:txBody>
          <a:bodyPr/>
          <a:lstStyle/>
          <a:p>
            <a:fld id="{D1AE6278-18A0-4EF0-ADD6-5AAF2AE86706}"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need-based acquisition: to keep inventory at desired level. What is the desired level: enough servers to be installed based on “need-based installation for one month or two months.</a:t>
            </a:r>
          </a:p>
          <a:p>
            <a:r>
              <a:rPr lang="en-US" baseline="0" dirty="0" smtClean="0"/>
              <a:t>After this they go on to the year 2 co-</a:t>
            </a:r>
            <a:r>
              <a:rPr lang="en-US" baseline="0" dirty="0" err="1" smtClean="0"/>
              <a:t>hort</a:t>
            </a:r>
            <a:r>
              <a:rPr lang="en-US" baseline="0" dirty="0" smtClean="0"/>
              <a:t> and so forth, until…</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Each cohort has monthly level of granularity: each stock is an array of 12 elements, each representing one month. These elements shift forward every month.</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Servers can either serve users directly, or they can be used as hosts for several “virtual” servers, and those servers serve end users.</a:t>
            </a:r>
          </a:p>
          <a:p>
            <a:r>
              <a:rPr lang="en-US" baseline="0" dirty="0" smtClean="0"/>
              <a:t>There are also flows between stand-alones and hosts, as policy structure, not shown here.</a:t>
            </a:r>
          </a:p>
          <a:p>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Animate the graphs so that when the next one arrives the previous disappears.</a:t>
            </a:r>
            <a:endParaRPr lang="en-US" dirty="0"/>
          </a:p>
        </p:txBody>
      </p:sp>
      <p:sp>
        <p:nvSpPr>
          <p:cNvPr id="4" name="Slide Number Placeholder 3"/>
          <p:cNvSpPr>
            <a:spLocks noGrp="1"/>
          </p:cNvSpPr>
          <p:nvPr>
            <p:ph type="sldNum" sz="quarter" idx="10"/>
          </p:nvPr>
        </p:nvSpPr>
        <p:spPr/>
        <p:txBody>
          <a:bodyPr/>
          <a:lstStyle/>
          <a:p>
            <a:fld id="{D1AE6278-18A0-4EF0-ADD6-5AAF2AE86706}"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Between</a:t>
            </a:r>
            <a:r>
              <a:rPr lang="en-US" baseline="0" dirty="0" smtClean="0"/>
              <a:t> around 275 and 250 watts per server: nominal</a:t>
            </a:r>
          </a:p>
        </p:txBody>
      </p:sp>
      <p:sp>
        <p:nvSpPr>
          <p:cNvPr id="4" name="Slide Number Placeholder 3"/>
          <p:cNvSpPr>
            <a:spLocks noGrp="1"/>
          </p:cNvSpPr>
          <p:nvPr>
            <p:ph type="sldNum" sz="quarter" idx="10"/>
          </p:nvPr>
        </p:nvSpPr>
        <p:spPr/>
        <p:txBody>
          <a:bodyPr/>
          <a:lstStyle/>
          <a:p>
            <a:fld id="{D1AE6278-18A0-4EF0-ADD6-5AAF2AE86706}"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Kaveh Dianati - A System Dynamics Approach to Data Center Capacity Planning</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9D8FCA9-3AB7-49E9-A6AD-479C3FB23F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Kaveh Dianati - A System Dynamics Approach to Data Center Capacity Planning</a:t>
            </a:r>
            <a:endParaRPr lang="en-US"/>
          </a:p>
        </p:txBody>
      </p:sp>
      <p:sp>
        <p:nvSpPr>
          <p:cNvPr id="6" name="Slide Number Placeholder 5"/>
          <p:cNvSpPr>
            <a:spLocks noGrp="1"/>
          </p:cNvSpPr>
          <p:nvPr>
            <p:ph type="sldNum" sz="quarter" idx="12"/>
          </p:nvPr>
        </p:nvSpPr>
        <p:spPr/>
        <p:txBody>
          <a:bodyPr/>
          <a:lstStyle/>
          <a:p>
            <a:fld id="{B9D8FCA9-3AB7-49E9-A6AD-479C3FB23F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Kaveh Dianati - A System Dynamics Approach to Data Center Capacity Planning</a:t>
            </a:r>
            <a:endParaRPr lang="en-US"/>
          </a:p>
        </p:txBody>
      </p:sp>
      <p:sp>
        <p:nvSpPr>
          <p:cNvPr id="6" name="Slide Number Placeholder 5"/>
          <p:cNvSpPr>
            <a:spLocks noGrp="1"/>
          </p:cNvSpPr>
          <p:nvPr>
            <p:ph type="sldNum" sz="quarter" idx="12"/>
          </p:nvPr>
        </p:nvSpPr>
        <p:spPr/>
        <p:txBody>
          <a:bodyPr/>
          <a:lstStyle/>
          <a:p>
            <a:fld id="{B9D8FCA9-3AB7-49E9-A6AD-479C3FB23F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Kaveh Dianati - A System Dynamics Approach to Data Center Capacity Planning</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9D8FCA9-3AB7-49E9-A6AD-479C3FB23F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Kaveh Dianati - A System Dynamics Approach to Data Center Capacity Planning</a:t>
            </a:r>
            <a:endParaRPr lang="en-US"/>
          </a:p>
        </p:txBody>
      </p:sp>
      <p:sp>
        <p:nvSpPr>
          <p:cNvPr id="7" name="Slide Number Placeholder 6"/>
          <p:cNvSpPr>
            <a:spLocks noGrp="1"/>
          </p:cNvSpPr>
          <p:nvPr>
            <p:ph type="sldNum" sz="quarter" idx="12"/>
          </p:nvPr>
        </p:nvSpPr>
        <p:spPr/>
        <p:txBody>
          <a:bodyPr/>
          <a:lstStyle/>
          <a:p>
            <a:fld id="{B9D8FCA9-3AB7-49E9-A6AD-479C3FB23F4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Kaveh Dianati - A System Dynamics Approach to Data Center Capacity Planning</a:t>
            </a:r>
            <a:endParaRPr lang="en-US"/>
          </a:p>
        </p:txBody>
      </p:sp>
      <p:sp>
        <p:nvSpPr>
          <p:cNvPr id="9" name="Slide Number Placeholder 8"/>
          <p:cNvSpPr>
            <a:spLocks noGrp="1"/>
          </p:cNvSpPr>
          <p:nvPr>
            <p:ph type="sldNum" sz="quarter" idx="12"/>
          </p:nvPr>
        </p:nvSpPr>
        <p:spPr/>
        <p:txBody>
          <a:bodyPr/>
          <a:lstStyle/>
          <a:p>
            <a:fld id="{B9D8FCA9-3AB7-49E9-A6AD-479C3FB23F4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endParaRPr lang="en-US"/>
          </a:p>
        </p:txBody>
      </p:sp>
      <p:sp>
        <p:nvSpPr>
          <p:cNvPr id="7" name="Slide Number Placeholder 6"/>
          <p:cNvSpPr>
            <a:spLocks noGrp="1"/>
          </p:cNvSpPr>
          <p:nvPr>
            <p:ph type="sldNum" sz="quarter" idx="11"/>
          </p:nvPr>
        </p:nvSpPr>
        <p:spPr/>
        <p:txBody>
          <a:bodyPr rtlCol="0"/>
          <a:lstStyle/>
          <a:p>
            <a:fld id="{B9D8FCA9-3AB7-49E9-A6AD-479C3FB23F44}"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Kaveh Dianati - A System Dynamics Approach to Data Center Capacity Planning</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Kaveh Dianati - A System Dynamics Approach to Data Center Capacity Planning</a:t>
            </a:r>
            <a:endParaRPr lang="en-US"/>
          </a:p>
        </p:txBody>
      </p:sp>
      <p:sp>
        <p:nvSpPr>
          <p:cNvPr id="4" name="Slide Number Placeholder 3"/>
          <p:cNvSpPr>
            <a:spLocks noGrp="1"/>
          </p:cNvSpPr>
          <p:nvPr>
            <p:ph type="sldNum" sz="quarter" idx="12"/>
          </p:nvPr>
        </p:nvSpPr>
        <p:spPr/>
        <p:txBody>
          <a:bodyPr/>
          <a:lstStyle/>
          <a:p>
            <a:fld id="{B9D8FCA9-3AB7-49E9-A6AD-479C3FB23F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endParaRPr lang="en-US"/>
          </a:p>
        </p:txBody>
      </p:sp>
      <p:sp>
        <p:nvSpPr>
          <p:cNvPr id="22" name="Slide Number Placeholder 21"/>
          <p:cNvSpPr>
            <a:spLocks noGrp="1"/>
          </p:cNvSpPr>
          <p:nvPr>
            <p:ph type="sldNum" sz="quarter" idx="15"/>
          </p:nvPr>
        </p:nvSpPr>
        <p:spPr/>
        <p:txBody>
          <a:bodyPr rtlCol="0"/>
          <a:lstStyle/>
          <a:p>
            <a:fld id="{B9D8FCA9-3AB7-49E9-A6AD-479C3FB23F44}"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Kaveh Dianati - A System Dynamics Approach to Data Center Capacity Planning</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endParaRPr lang="en-US"/>
          </a:p>
        </p:txBody>
      </p:sp>
      <p:sp>
        <p:nvSpPr>
          <p:cNvPr id="18" name="Slide Number Placeholder 17"/>
          <p:cNvSpPr>
            <a:spLocks noGrp="1"/>
          </p:cNvSpPr>
          <p:nvPr>
            <p:ph type="sldNum" sz="quarter" idx="11"/>
          </p:nvPr>
        </p:nvSpPr>
        <p:spPr/>
        <p:txBody>
          <a:bodyPr rtlCol="0"/>
          <a:lstStyle/>
          <a:p>
            <a:fld id="{B9D8FCA9-3AB7-49E9-A6AD-479C3FB23F44}"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Kaveh Dianati - A System Dynamics Approach to Data Center Capacity Planning</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Kaveh Dianati - A System Dynamics Approach to Data Center Capacity Planning</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9D8FCA9-3AB7-49E9-A6AD-479C3FB23F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 Id="rId3"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4" Type="http://schemas.openxmlformats.org/officeDocument/2006/relationships/image" Target="../media/image14.emf"/><Relationship Id="rId5" Type="http://schemas.openxmlformats.org/officeDocument/2006/relationships/image" Target="../media/image15.emf"/><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 Id="rId3" Type="http://schemas.openxmlformats.org/officeDocument/2006/relationships/image" Target="../media/image1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5.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6.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2.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3.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4.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5.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6.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8.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9.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0.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1.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2.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3.e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4.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5.emf"/><Relationship Id="rId3" Type="http://schemas.openxmlformats.org/officeDocument/2006/relationships/image" Target="../media/image46.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895600"/>
            <a:ext cx="6172200" cy="1894362"/>
          </a:xfrm>
        </p:spPr>
        <p:txBody>
          <a:bodyPr>
            <a:normAutofit fontScale="90000"/>
          </a:bodyPr>
          <a:lstStyle/>
          <a:p>
            <a:r>
              <a:rPr lang="en-US" b="1" dirty="0"/>
              <a:t>A System Dynamics Approach to Data Center Capacity </a:t>
            </a:r>
            <a:r>
              <a:rPr lang="en-US" b="1" dirty="0" smtClean="0"/>
              <a:t>Planning:</a:t>
            </a:r>
            <a:br>
              <a:rPr lang="en-US" b="1" dirty="0" smtClean="0"/>
            </a:br>
            <a:r>
              <a:rPr lang="en-US" b="1" dirty="0" smtClean="0"/>
              <a:t>A Case Study</a:t>
            </a:r>
            <a:endParaRPr lang="en-US" dirty="0"/>
          </a:p>
        </p:txBody>
      </p:sp>
      <p:sp>
        <p:nvSpPr>
          <p:cNvPr id="3" name="Subtitle 2"/>
          <p:cNvSpPr>
            <a:spLocks noGrp="1"/>
          </p:cNvSpPr>
          <p:nvPr>
            <p:ph type="subTitle" idx="1"/>
          </p:nvPr>
        </p:nvSpPr>
        <p:spPr>
          <a:xfrm>
            <a:off x="6172200" y="4876800"/>
            <a:ext cx="2743200" cy="1447800"/>
          </a:xfrm>
        </p:spPr>
        <p:txBody>
          <a:bodyPr vert="horz">
            <a:normAutofit fontScale="92500" lnSpcReduction="20000"/>
          </a:bodyPr>
          <a:lstStyle/>
          <a:p>
            <a:r>
              <a:rPr lang="en-US" dirty="0" smtClean="0">
                <a:latin typeface="Cambria" pitchFamily="18" charset="0"/>
              </a:rPr>
              <a:t>Thesis by:</a:t>
            </a:r>
            <a:endParaRPr lang="nb-NO" dirty="0" smtClean="0">
              <a:latin typeface="Cambria" pitchFamily="18" charset="0"/>
            </a:endParaRPr>
          </a:p>
          <a:p>
            <a:r>
              <a:rPr lang="nb-NO" dirty="0" smtClean="0">
                <a:latin typeface="Cambria" pitchFamily="18" charset="0"/>
              </a:rPr>
              <a:t>Kaveh Dianati</a:t>
            </a:r>
          </a:p>
          <a:p>
            <a:endParaRPr lang="nb-NO" dirty="0" smtClean="0">
              <a:latin typeface="Cambria" pitchFamily="18" charset="0"/>
            </a:endParaRPr>
          </a:p>
          <a:p>
            <a:r>
              <a:rPr lang="nb-NO" dirty="0" smtClean="0">
                <a:latin typeface="Cambria" pitchFamily="18" charset="0"/>
              </a:rPr>
              <a:t>Supervisor:</a:t>
            </a:r>
          </a:p>
          <a:p>
            <a:r>
              <a:rPr lang="nb-NO" dirty="0" smtClean="0">
                <a:latin typeface="Cambria" pitchFamily="18" charset="0"/>
              </a:rPr>
              <a:t>Pål Davidsen</a:t>
            </a:r>
            <a:endParaRPr lang="en-US" dirty="0">
              <a:latin typeface="Cambria" pitchFamily="18" charset="0"/>
            </a:endParaRPr>
          </a:p>
        </p:txBody>
      </p:sp>
      <p:sp>
        <p:nvSpPr>
          <p:cNvPr id="4" name="TextBox 3"/>
          <p:cNvSpPr txBox="1"/>
          <p:nvPr/>
        </p:nvSpPr>
        <p:spPr>
          <a:xfrm>
            <a:off x="4267200" y="6324600"/>
            <a:ext cx="1685077" cy="369332"/>
          </a:xfrm>
          <a:prstGeom prst="rect">
            <a:avLst/>
          </a:prstGeom>
          <a:noFill/>
        </p:spPr>
        <p:txBody>
          <a:bodyPr wrap="none" rtlCol="0">
            <a:spAutoFit/>
          </a:bodyPr>
          <a:lstStyle/>
          <a:p>
            <a:pPr>
              <a:spcBef>
                <a:spcPts val="600"/>
              </a:spcBef>
              <a:buClr>
                <a:schemeClr val="accent1"/>
              </a:buClr>
              <a:buSzPct val="70000"/>
            </a:pPr>
            <a:r>
              <a:rPr lang="nb-NO" b="1" dirty="0" smtClean="0">
                <a:solidFill>
                  <a:schemeClr val="tx2"/>
                </a:solidFill>
                <a:latin typeface="Cambria" pitchFamily="18" charset="0"/>
              </a:rPr>
              <a:t>Summer 2012</a:t>
            </a:r>
            <a:endParaRPr lang="en-US" b="1" dirty="0" smtClean="0">
              <a:solidFill>
                <a:schemeClr val="tx2"/>
              </a:solidFill>
              <a:latin typeface="Cambria" pitchFamily="18" charset="0"/>
            </a:endParaRPr>
          </a:p>
        </p:txBody>
      </p:sp>
      <p:pic>
        <p:nvPicPr>
          <p:cNvPr id="5" name="Picture 4" descr="C:\Users\Kaveh\Desktop\emsd-logo.jpg"/>
          <p:cNvPicPr/>
          <p:nvPr/>
        </p:nvPicPr>
        <p:blipFill>
          <a:blip r:embed="rId2" cstate="print">
            <a:clrChange>
              <a:clrFrom>
                <a:srgbClr val="FDFDFD"/>
              </a:clrFrom>
              <a:clrTo>
                <a:srgbClr val="FDFDFD">
                  <a:alpha val="0"/>
                </a:srgbClr>
              </a:clrTo>
            </a:clrChange>
          </a:blip>
          <a:srcRect/>
          <a:stretch>
            <a:fillRect/>
          </a:stretch>
        </p:blipFill>
        <p:spPr bwMode="auto">
          <a:xfrm>
            <a:off x="7391400" y="304800"/>
            <a:ext cx="980716" cy="1276709"/>
          </a:xfrm>
          <a:prstGeom prst="rect">
            <a:avLst/>
          </a:prstGeom>
          <a:noFill/>
          <a:ln w="9525">
            <a:noFill/>
            <a:miter lim="800000"/>
            <a:headEnd/>
            <a:tailEnd/>
          </a:ln>
        </p:spPr>
      </p:pic>
      <p:pic>
        <p:nvPicPr>
          <p:cNvPr id="6" name="Picture 5" descr="C:\Users\Kaveh\Desktop\Uni-Bergen-emblem.png"/>
          <p:cNvPicPr/>
          <p:nvPr/>
        </p:nvPicPr>
        <p:blipFill>
          <a:blip r:embed="rId3" cstate="print"/>
          <a:srcRect/>
          <a:stretch>
            <a:fillRect/>
          </a:stretch>
        </p:blipFill>
        <p:spPr bwMode="auto">
          <a:xfrm>
            <a:off x="1981200" y="304800"/>
            <a:ext cx="1300792" cy="1276709"/>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r>
              <a:rPr lang="en-US" dirty="0" smtClean="0"/>
              <a:t>Model Structure</a:t>
            </a:r>
            <a:br>
              <a:rPr lang="en-US" dirty="0" smtClean="0"/>
            </a:br>
            <a:r>
              <a:rPr lang="en-US" dirty="0" smtClean="0"/>
              <a:t>Physical Servers</a:t>
            </a:r>
            <a:endParaRPr lang="en-US" dirty="0"/>
          </a:p>
        </p:txBody>
      </p:sp>
      <p:sp>
        <p:nvSpPr>
          <p:cNvPr id="3" name="Content Placeholder 2"/>
          <p:cNvSpPr>
            <a:spLocks noGrp="1"/>
          </p:cNvSpPr>
          <p:nvPr>
            <p:ph sz="quarter" idx="1"/>
          </p:nvPr>
        </p:nvSpPr>
        <p:spPr>
          <a:xfrm>
            <a:off x="457200" y="1371600"/>
            <a:ext cx="8229600" cy="4525963"/>
          </a:xfrm>
        </p:spPr>
        <p:txBody>
          <a:bodyPr/>
          <a:lstStyle/>
          <a:p>
            <a:r>
              <a:rPr lang="en-US" dirty="0" smtClean="0"/>
              <a:t>Acquisition, Inventory, Installation.</a:t>
            </a:r>
            <a:endParaRPr lang="en-US" dirty="0"/>
          </a:p>
        </p:txBody>
      </p:sp>
      <p:pic>
        <p:nvPicPr>
          <p:cNvPr id="4" name="Picture 3"/>
          <p:cNvPicPr/>
          <p:nvPr/>
        </p:nvPicPr>
        <p:blipFill>
          <a:blip r:embed="rId3" cstate="print"/>
          <a:srcRect r="7059"/>
          <a:stretch>
            <a:fillRect/>
          </a:stretch>
        </p:blipFill>
        <p:spPr bwMode="auto">
          <a:xfrm>
            <a:off x="1295400" y="2133600"/>
            <a:ext cx="6019800" cy="4185560"/>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Structure</a:t>
            </a:r>
            <a:br>
              <a:rPr lang="en-US" dirty="0" smtClean="0"/>
            </a:br>
            <a:r>
              <a:rPr lang="en-US" dirty="0" smtClean="0"/>
              <a:t>Physical Servers</a:t>
            </a:r>
            <a:endParaRPr lang="en-US" dirty="0"/>
          </a:p>
        </p:txBody>
      </p:sp>
      <p:sp>
        <p:nvSpPr>
          <p:cNvPr id="3" name="Content Placeholder 2"/>
          <p:cNvSpPr>
            <a:spLocks noGrp="1"/>
          </p:cNvSpPr>
          <p:nvPr>
            <p:ph sz="quarter" idx="1"/>
          </p:nvPr>
        </p:nvSpPr>
        <p:spPr/>
        <p:txBody>
          <a:bodyPr/>
          <a:lstStyle/>
          <a:p>
            <a:r>
              <a:rPr lang="en-US" dirty="0" smtClean="0"/>
              <a:t>Disengagement of physical servers</a:t>
            </a:r>
            <a:endParaRPr lang="en-US" dirty="0"/>
          </a:p>
        </p:txBody>
      </p:sp>
      <p:pic>
        <p:nvPicPr>
          <p:cNvPr id="4" name="Picture 3"/>
          <p:cNvPicPr/>
          <p:nvPr/>
        </p:nvPicPr>
        <p:blipFill>
          <a:blip r:embed="rId3" cstate="print"/>
          <a:srcRect/>
          <a:stretch>
            <a:fillRect/>
          </a:stretch>
        </p:blipFill>
        <p:spPr bwMode="auto">
          <a:xfrm>
            <a:off x="1752600" y="2438400"/>
            <a:ext cx="5334000" cy="2819400"/>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267200" cy="1935162"/>
          </a:xfrm>
        </p:spPr>
        <p:txBody>
          <a:bodyPr>
            <a:normAutofit/>
          </a:bodyPr>
          <a:lstStyle/>
          <a:p>
            <a:r>
              <a:rPr lang="en-US" dirty="0" smtClean="0"/>
              <a:t>Model Structure</a:t>
            </a:r>
            <a:br>
              <a:rPr lang="en-US" dirty="0" smtClean="0"/>
            </a:br>
            <a:r>
              <a:rPr lang="en-US" dirty="0" smtClean="0"/>
              <a:t>Co-flows of Hosts and Stand-alones</a:t>
            </a:r>
            <a:endParaRPr lang="en-US" dirty="0"/>
          </a:p>
        </p:txBody>
      </p:sp>
      <p:pic>
        <p:nvPicPr>
          <p:cNvPr id="5" name="Picture 4"/>
          <p:cNvPicPr/>
          <p:nvPr/>
        </p:nvPicPr>
        <p:blipFill>
          <a:blip r:embed="rId3" cstate="print"/>
          <a:srcRect r="868"/>
          <a:stretch>
            <a:fillRect/>
          </a:stretch>
        </p:blipFill>
        <p:spPr bwMode="auto">
          <a:xfrm>
            <a:off x="2971800" y="-1"/>
            <a:ext cx="5181600" cy="6858001"/>
          </a:xfrm>
          <a:prstGeom prst="rect">
            <a:avLst/>
          </a:prstGeom>
          <a:noFill/>
          <a:ln w="9525">
            <a:noFill/>
            <a:miter lim="800000"/>
            <a:headEnd/>
            <a:tailEnd/>
          </a:ln>
        </p:spPr>
      </p:pic>
      <p:sp>
        <p:nvSpPr>
          <p:cNvPr id="7" name="Slide Number Placeholder 6"/>
          <p:cNvSpPr>
            <a:spLocks noGrp="1"/>
          </p:cNvSpPr>
          <p:nvPr>
            <p:ph type="sldNum" sz="quarter" idx="4294967295"/>
          </p:nvPr>
        </p:nvSpPr>
        <p:spPr>
          <a:xfrm>
            <a:off x="8129016" y="5734050"/>
            <a:ext cx="609600" cy="521208"/>
          </a:xfrm>
        </p:spPr>
        <p:txBody>
          <a:bodyPr/>
          <a:lstStyle/>
          <a:p>
            <a:fld id="{B9D8FCA9-3AB7-49E9-A6AD-479C3FB23F44}" type="slidenum">
              <a:rPr lang="en-US" smtClean="0"/>
              <a:pPr/>
              <a:t>12</a:t>
            </a:fld>
            <a:endParaRPr lang="en-US"/>
          </a:p>
        </p:txBody>
      </p:sp>
      <p:sp>
        <p:nvSpPr>
          <p:cNvPr id="9" name="TextBox 8"/>
          <p:cNvSpPr txBox="1"/>
          <p:nvPr/>
        </p:nvSpPr>
        <p:spPr>
          <a:xfrm>
            <a:off x="457200" y="2514600"/>
            <a:ext cx="3962400" cy="1015663"/>
          </a:xfrm>
          <a:prstGeom prst="rect">
            <a:avLst/>
          </a:prstGeom>
          <a:noFill/>
        </p:spPr>
        <p:txBody>
          <a:bodyPr wrap="square" rtlCol="0">
            <a:spAutoFit/>
          </a:bodyPr>
          <a:lstStyle/>
          <a:p>
            <a:r>
              <a:rPr lang="en-US" sz="2000" dirty="0" smtClean="0"/>
              <a:t>Physical servers are two types:</a:t>
            </a:r>
          </a:p>
          <a:p>
            <a:pPr>
              <a:buFontTx/>
              <a:buChar char="-"/>
            </a:pPr>
            <a:r>
              <a:rPr lang="en-US" sz="2000" dirty="0" smtClean="0"/>
              <a:t> Stand-alones</a:t>
            </a:r>
          </a:p>
          <a:p>
            <a:pPr>
              <a:buFontTx/>
              <a:buChar char="-"/>
            </a:pPr>
            <a:r>
              <a:rPr lang="en-US" sz="2000" dirty="0" smtClean="0"/>
              <a:t> Hosts</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Model Structure</a:t>
            </a:r>
            <a:br>
              <a:rPr lang="en-US" dirty="0" smtClean="0"/>
            </a:br>
            <a:r>
              <a:rPr lang="en-US" dirty="0" smtClean="0"/>
              <a:t>Virtual Servers</a:t>
            </a:r>
            <a:endParaRPr lang="en-US" dirty="0"/>
          </a:p>
        </p:txBody>
      </p:sp>
      <p:pic>
        <p:nvPicPr>
          <p:cNvPr id="4" name="Picture 3"/>
          <p:cNvPicPr/>
          <p:nvPr/>
        </p:nvPicPr>
        <p:blipFill>
          <a:blip r:embed="rId3" cstate="print"/>
          <a:srcRect/>
          <a:stretch>
            <a:fillRect/>
          </a:stretch>
        </p:blipFill>
        <p:spPr bwMode="auto">
          <a:xfrm>
            <a:off x="1219200" y="2209800"/>
            <a:ext cx="6553199" cy="3611593"/>
          </a:xfrm>
          <a:prstGeom prst="rect">
            <a:avLst/>
          </a:prstGeom>
          <a:noFill/>
          <a:ln w="9525">
            <a:noFill/>
            <a:miter lim="800000"/>
            <a:headEnd/>
            <a:tailEnd/>
          </a:ln>
        </p:spPr>
      </p:pic>
      <p:sp>
        <p:nvSpPr>
          <p:cNvPr id="7" name="Slide Number Placeholder 6"/>
          <p:cNvSpPr>
            <a:spLocks noGrp="1"/>
          </p:cNvSpPr>
          <p:nvPr>
            <p:ph type="sldNum" sz="quarter" idx="4294967295"/>
          </p:nvPr>
        </p:nvSpPr>
        <p:spPr>
          <a:xfrm>
            <a:off x="8129016" y="5734050"/>
            <a:ext cx="609600" cy="521208"/>
          </a:xfrm>
        </p:spPr>
        <p:txBody>
          <a:bodyPr/>
          <a:lstStyle/>
          <a:p>
            <a:fld id="{B9D8FCA9-3AB7-49E9-A6AD-479C3FB23F44}" type="slidenum">
              <a:rPr lang="en-US" smtClean="0"/>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Structure</a:t>
            </a:r>
            <a:br>
              <a:rPr lang="en-US" dirty="0" smtClean="0"/>
            </a:br>
            <a:r>
              <a:rPr lang="en-US" dirty="0" smtClean="0"/>
              <a:t>CPUs and Cores</a:t>
            </a:r>
            <a:endParaRPr lang="en-US" dirty="0"/>
          </a:p>
        </p:txBody>
      </p:sp>
      <p:pic>
        <p:nvPicPr>
          <p:cNvPr id="4" name="Picture 3"/>
          <p:cNvPicPr/>
          <p:nvPr/>
        </p:nvPicPr>
        <p:blipFill>
          <a:blip r:embed="rId2" cstate="print"/>
          <a:srcRect l="6197" t="5286" b="5429"/>
          <a:stretch>
            <a:fillRect/>
          </a:stretch>
        </p:blipFill>
        <p:spPr bwMode="auto">
          <a:xfrm>
            <a:off x="4800600" y="1219200"/>
            <a:ext cx="3786996" cy="5391509"/>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1524000" y="4419600"/>
            <a:ext cx="3225800" cy="2032000"/>
          </a:xfrm>
          <a:prstGeom prst="rect">
            <a:avLst/>
          </a:prstGeom>
          <a:noFill/>
          <a:ln w="9525">
            <a:noFill/>
            <a:miter lim="800000"/>
            <a:headEnd/>
            <a:tailEnd/>
          </a:ln>
          <a:effectLst/>
        </p:spPr>
      </p:pic>
      <p:sp>
        <p:nvSpPr>
          <p:cNvPr id="7" name="Slide Number Placeholder 6"/>
          <p:cNvSpPr>
            <a:spLocks noGrp="1"/>
          </p:cNvSpPr>
          <p:nvPr>
            <p:ph type="sldNum" sz="quarter" idx="4294967295"/>
          </p:nvPr>
        </p:nvSpPr>
        <p:spPr>
          <a:xfrm>
            <a:off x="8129016" y="5734050"/>
            <a:ext cx="609600" cy="521208"/>
          </a:xfrm>
        </p:spPr>
        <p:txBody>
          <a:bodyPr/>
          <a:lstStyle/>
          <a:p>
            <a:fld id="{B9D8FCA9-3AB7-49E9-A6AD-479C3FB23F44}" type="slidenum">
              <a:rPr lang="en-US" smtClean="0"/>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086600" cy="1143000"/>
          </a:xfrm>
        </p:spPr>
        <p:txBody>
          <a:bodyPr>
            <a:normAutofit/>
          </a:bodyPr>
          <a:lstStyle/>
          <a:p>
            <a:r>
              <a:rPr lang="en-US" dirty="0" smtClean="0"/>
              <a:t>Model Structure</a:t>
            </a:r>
            <a:br>
              <a:rPr lang="en-US" dirty="0" smtClean="0"/>
            </a:br>
            <a:r>
              <a:rPr lang="en-US" dirty="0" smtClean="0"/>
              <a:t>Power Demand</a:t>
            </a:r>
            <a:endParaRPr lang="en-US" dirty="0"/>
          </a:p>
        </p:txBody>
      </p:sp>
      <p:pic>
        <p:nvPicPr>
          <p:cNvPr id="4" name="Picture 3"/>
          <p:cNvPicPr/>
          <p:nvPr/>
        </p:nvPicPr>
        <p:blipFill>
          <a:blip r:embed="rId3" cstate="print"/>
          <a:srcRect/>
          <a:stretch>
            <a:fillRect/>
          </a:stretch>
        </p:blipFill>
        <p:spPr bwMode="auto">
          <a:xfrm>
            <a:off x="3581400" y="228600"/>
            <a:ext cx="5428441" cy="6400800"/>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304800" y="3352800"/>
            <a:ext cx="3276600" cy="2057400"/>
          </a:xfrm>
          <a:prstGeom prst="rect">
            <a:avLst/>
          </a:prstGeom>
          <a:noFill/>
          <a:ln w="9525">
            <a:noFill/>
            <a:miter lim="800000"/>
            <a:headEnd/>
            <a:tailEnd/>
          </a:ln>
        </p:spPr>
      </p:pic>
      <p:pic>
        <p:nvPicPr>
          <p:cNvPr id="3074" name="Picture 2"/>
          <p:cNvPicPr>
            <a:picLocks noChangeAspect="1" noChangeArrowheads="1"/>
          </p:cNvPicPr>
          <p:nvPr/>
        </p:nvPicPr>
        <p:blipFill>
          <a:blip r:embed="rId5" cstate="print"/>
          <a:srcRect/>
          <a:stretch>
            <a:fillRect/>
          </a:stretch>
        </p:blipFill>
        <p:spPr bwMode="auto">
          <a:xfrm>
            <a:off x="4678680" y="1905000"/>
            <a:ext cx="1524000" cy="650875"/>
          </a:xfrm>
          <a:prstGeom prst="rect">
            <a:avLst/>
          </a:prstGeom>
          <a:noFill/>
          <a:ln w="9525">
            <a:noFill/>
            <a:miter lim="800000"/>
            <a:headEnd/>
            <a:tailEnd/>
          </a:ln>
          <a:effectLst/>
        </p:spPr>
      </p:pic>
      <p:sp>
        <p:nvSpPr>
          <p:cNvPr id="8" name="Slide Number Placeholder 7"/>
          <p:cNvSpPr>
            <a:spLocks noGrp="1"/>
          </p:cNvSpPr>
          <p:nvPr>
            <p:ph type="sldNum" sz="quarter" idx="4294967295"/>
          </p:nvPr>
        </p:nvSpPr>
        <p:spPr>
          <a:xfrm>
            <a:off x="8129016" y="5734050"/>
            <a:ext cx="609600" cy="521208"/>
          </a:xfrm>
        </p:spPr>
        <p:txBody>
          <a:bodyPr/>
          <a:lstStyle/>
          <a:p>
            <a:fld id="{B9D8FCA9-3AB7-49E9-A6AD-479C3FB23F44}"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Structure</a:t>
            </a:r>
            <a:br>
              <a:rPr lang="en-US" dirty="0" smtClean="0"/>
            </a:br>
            <a:r>
              <a:rPr lang="en-US" dirty="0" smtClean="0"/>
              <a:t>Users</a:t>
            </a:r>
            <a:endParaRPr lang="en-US" dirty="0"/>
          </a:p>
        </p:txBody>
      </p:sp>
      <p:sp>
        <p:nvSpPr>
          <p:cNvPr id="3" name="Content Placeholder 2"/>
          <p:cNvSpPr>
            <a:spLocks noGrp="1"/>
          </p:cNvSpPr>
          <p:nvPr>
            <p:ph sz="quarter" idx="1"/>
          </p:nvPr>
        </p:nvSpPr>
        <p:spPr/>
        <p:txBody>
          <a:bodyPr/>
          <a:lstStyle/>
          <a:p>
            <a:r>
              <a:rPr lang="en-US" dirty="0" smtClean="0"/>
              <a:t>User types:</a:t>
            </a:r>
          </a:p>
          <a:p>
            <a:pPr lvl="1"/>
            <a:r>
              <a:rPr lang="en-US" dirty="0" smtClean="0"/>
              <a:t>Full-desktop users (FD)</a:t>
            </a:r>
          </a:p>
          <a:p>
            <a:pPr lvl="1"/>
            <a:r>
              <a:rPr lang="en-US" dirty="0" smtClean="0"/>
              <a:t>Distributed-services users (DS)</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038600" y="2514600"/>
            <a:ext cx="3844925" cy="2909887"/>
          </a:xfrm>
          <a:prstGeom prst="rect">
            <a:avLst/>
          </a:prstGeom>
          <a:noFill/>
          <a:ln w="9525">
            <a:noFill/>
            <a:miter lim="800000"/>
            <a:headEnd/>
            <a:tailEnd/>
          </a:ln>
          <a:effectLst/>
        </p:spPr>
      </p:pic>
      <p:pic>
        <p:nvPicPr>
          <p:cNvPr id="5" name="Picture 4"/>
          <p:cNvPicPr/>
          <p:nvPr/>
        </p:nvPicPr>
        <p:blipFill>
          <a:blip r:embed="rId3" cstate="print"/>
          <a:srcRect/>
          <a:stretch>
            <a:fillRect/>
          </a:stretch>
        </p:blipFill>
        <p:spPr bwMode="auto">
          <a:xfrm>
            <a:off x="685800" y="4191000"/>
            <a:ext cx="3666490" cy="2208530"/>
          </a:xfrm>
          <a:prstGeom prst="rect">
            <a:avLst/>
          </a:prstGeom>
          <a:noFill/>
          <a:ln w="9525">
            <a:noFill/>
            <a:miter lim="800000"/>
            <a:headEnd/>
            <a:tailEnd/>
          </a:ln>
        </p:spPr>
      </p:pic>
      <p:sp>
        <p:nvSpPr>
          <p:cNvPr id="8" name="Slide Number Placeholder 7"/>
          <p:cNvSpPr>
            <a:spLocks noGrp="1"/>
          </p:cNvSpPr>
          <p:nvPr>
            <p:ph type="sldNum" sz="quarter" idx="4294967295"/>
          </p:nvPr>
        </p:nvSpPr>
        <p:spPr>
          <a:xfrm>
            <a:off x="8129016" y="5734050"/>
            <a:ext cx="609600" cy="521208"/>
          </a:xfrm>
        </p:spPr>
        <p:txBody>
          <a:bodyPr/>
          <a:lstStyle/>
          <a:p>
            <a:fld id="{B9D8FCA9-3AB7-49E9-A6AD-479C3FB23F44}" type="slidenum">
              <a:rPr lang="en-US" smtClean="0"/>
              <a:pPr/>
              <a:t>16</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Structure</a:t>
            </a:r>
            <a:br>
              <a:rPr lang="en-US" dirty="0" smtClean="0"/>
            </a:br>
            <a:r>
              <a:rPr lang="en-US" dirty="0" smtClean="0"/>
              <a:t>User Processor Requirements</a:t>
            </a:r>
            <a:endParaRPr lang="en-US" dirty="0"/>
          </a:p>
        </p:txBody>
      </p:sp>
      <p:pic>
        <p:nvPicPr>
          <p:cNvPr id="4" name="Picture 3"/>
          <p:cNvPicPr/>
          <p:nvPr/>
        </p:nvPicPr>
        <p:blipFill>
          <a:blip r:embed="rId3" cstate="print"/>
          <a:srcRect/>
          <a:stretch>
            <a:fillRect/>
          </a:stretch>
        </p:blipFill>
        <p:spPr bwMode="auto">
          <a:xfrm>
            <a:off x="1447800" y="1828800"/>
            <a:ext cx="5943600" cy="4612479"/>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Structure</a:t>
            </a:r>
            <a:br>
              <a:rPr lang="en-US" dirty="0" smtClean="0"/>
            </a:br>
            <a:r>
              <a:rPr lang="en-US" dirty="0" smtClean="0"/>
              <a:t>Revenues</a:t>
            </a:r>
            <a:endParaRPr lang="en-US" dirty="0"/>
          </a:p>
        </p:txBody>
      </p:sp>
      <p:pic>
        <p:nvPicPr>
          <p:cNvPr id="5124" name="Picture 4"/>
          <p:cNvPicPr>
            <a:picLocks noChangeAspect="1" noChangeArrowheads="1"/>
          </p:cNvPicPr>
          <p:nvPr/>
        </p:nvPicPr>
        <p:blipFill>
          <a:blip r:embed="rId2" cstate="print"/>
          <a:srcRect/>
          <a:stretch>
            <a:fillRect/>
          </a:stretch>
        </p:blipFill>
        <p:spPr bwMode="auto">
          <a:xfrm>
            <a:off x="1600200" y="1447800"/>
            <a:ext cx="5959475" cy="5210175"/>
          </a:xfrm>
          <a:prstGeom prst="rect">
            <a:avLst/>
          </a:prstGeom>
          <a:noFill/>
          <a:ln w="9525">
            <a:noFill/>
            <a:miter lim="800000"/>
            <a:headEnd/>
            <a:tailEnd/>
          </a:ln>
          <a:effectLst/>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Structure</a:t>
            </a:r>
            <a:br>
              <a:rPr lang="en-US" dirty="0" smtClean="0"/>
            </a:br>
            <a:r>
              <a:rPr lang="en-US" dirty="0" smtClean="0"/>
              <a:t>Data Center</a:t>
            </a:r>
            <a:endParaRPr lang="en-US" dirty="0"/>
          </a:p>
        </p:txBody>
      </p:sp>
      <p:pic>
        <p:nvPicPr>
          <p:cNvPr id="4" name="Picture 3"/>
          <p:cNvPicPr/>
          <p:nvPr/>
        </p:nvPicPr>
        <p:blipFill>
          <a:blip r:embed="rId2" cstate="print"/>
          <a:srcRect/>
          <a:stretch>
            <a:fillRect/>
          </a:stretch>
        </p:blipFill>
        <p:spPr bwMode="auto">
          <a:xfrm>
            <a:off x="1524000" y="1676400"/>
            <a:ext cx="5943600" cy="4956677"/>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t>Problem Definition</a:t>
            </a:r>
          </a:p>
          <a:p>
            <a:r>
              <a:rPr lang="en-US" dirty="0" smtClean="0"/>
              <a:t>Model Structure</a:t>
            </a:r>
          </a:p>
          <a:p>
            <a:r>
              <a:rPr lang="en-US" dirty="0" smtClean="0"/>
              <a:t>Model Analysis and Validation</a:t>
            </a:r>
          </a:p>
          <a:p>
            <a:r>
              <a:rPr lang="en-US" dirty="0" smtClean="0"/>
              <a:t>Policy and Scenario Analysis</a:t>
            </a:r>
          </a:p>
          <a:p>
            <a:r>
              <a:rPr lang="en-US" dirty="0" smtClean="0"/>
              <a:t>Conclusions &amp; Areas for Future Improvement</a:t>
            </a:r>
            <a:endParaRPr lang="en-US" dirty="0"/>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Structure</a:t>
            </a:r>
            <a:br>
              <a:rPr lang="en-US" dirty="0" smtClean="0"/>
            </a:br>
            <a:r>
              <a:rPr lang="en-US" dirty="0" smtClean="0"/>
              <a:t>Accounting</a:t>
            </a:r>
            <a:endParaRPr lang="en-US" dirty="0"/>
          </a:p>
        </p:txBody>
      </p:sp>
      <p:pic>
        <p:nvPicPr>
          <p:cNvPr id="4" name="Picture 3"/>
          <p:cNvPicPr/>
          <p:nvPr/>
        </p:nvPicPr>
        <p:blipFill>
          <a:blip r:embed="rId2" cstate="print"/>
          <a:srcRect/>
          <a:stretch>
            <a:fillRect/>
          </a:stretch>
        </p:blipFill>
        <p:spPr bwMode="auto">
          <a:xfrm>
            <a:off x="1295400" y="2438400"/>
            <a:ext cx="6324600" cy="3015208"/>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Structure</a:t>
            </a:r>
            <a:br>
              <a:rPr lang="en-US" dirty="0" smtClean="0"/>
            </a:br>
            <a:r>
              <a:rPr lang="en-US" dirty="0" smtClean="0"/>
              <a:t>Finance</a:t>
            </a:r>
            <a:endParaRPr lang="en-US" dirty="0"/>
          </a:p>
        </p:txBody>
      </p:sp>
      <p:pic>
        <p:nvPicPr>
          <p:cNvPr id="4" name="Picture 3"/>
          <p:cNvPicPr/>
          <p:nvPr/>
        </p:nvPicPr>
        <p:blipFill>
          <a:blip r:embed="rId2" cstate="print"/>
          <a:srcRect/>
          <a:stretch>
            <a:fillRect/>
          </a:stretch>
        </p:blipFill>
        <p:spPr bwMode="auto">
          <a:xfrm>
            <a:off x="1371600" y="2194392"/>
            <a:ext cx="6172200" cy="2606208"/>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Structure</a:t>
            </a:r>
            <a:br>
              <a:rPr lang="en-US" dirty="0" smtClean="0"/>
            </a:br>
            <a:r>
              <a:rPr lang="en-US" dirty="0" smtClean="0"/>
              <a:t>Finance</a:t>
            </a:r>
            <a:endParaRPr lang="en-US" dirty="0"/>
          </a:p>
        </p:txBody>
      </p:sp>
      <p:pic>
        <p:nvPicPr>
          <p:cNvPr id="4" name="Picture 3"/>
          <p:cNvPicPr/>
          <p:nvPr/>
        </p:nvPicPr>
        <p:blipFill>
          <a:blip r:embed="rId2" cstate="print"/>
          <a:srcRect/>
          <a:stretch>
            <a:fillRect/>
          </a:stretch>
        </p:blipFill>
        <p:spPr bwMode="auto">
          <a:xfrm>
            <a:off x="1219200" y="2281686"/>
            <a:ext cx="6629400" cy="2442714"/>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a:p>
          <a:p>
            <a:pPr algn="ctr">
              <a:spcBef>
                <a:spcPct val="0"/>
              </a:spcBef>
              <a:buNone/>
            </a:pPr>
            <a:endParaRPr lang="en-US" sz="3600" cap="small" dirty="0" smtClean="0">
              <a:solidFill>
                <a:schemeClr val="tx2"/>
              </a:solidFill>
              <a:latin typeface="+mj-lt"/>
              <a:ea typeface="+mj-ea"/>
              <a:cs typeface="+mj-cs"/>
            </a:endParaRPr>
          </a:p>
          <a:p>
            <a:pPr algn="ctr">
              <a:spcBef>
                <a:spcPct val="0"/>
              </a:spcBef>
              <a:buNone/>
            </a:pPr>
            <a:r>
              <a:rPr lang="en-US" sz="3600" cap="small" dirty="0" smtClean="0">
                <a:solidFill>
                  <a:schemeClr val="tx2"/>
                </a:solidFill>
                <a:latin typeface="+mj-lt"/>
                <a:ea typeface="+mj-ea"/>
                <a:cs typeface="+mj-cs"/>
              </a:rPr>
              <a:t>Model Analysis and Validation</a:t>
            </a:r>
            <a:endParaRPr lang="en-US" sz="3600" cap="small" dirty="0">
              <a:solidFill>
                <a:schemeClr val="tx2"/>
              </a:solidFill>
              <a:latin typeface="+mj-lt"/>
              <a:ea typeface="+mj-ea"/>
              <a:cs typeface="+mj-cs"/>
            </a:endParaRPr>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Partial Model Testing</a:t>
            </a:r>
            <a:endParaRPr lang="en-US" dirty="0"/>
          </a:p>
        </p:txBody>
      </p:sp>
      <p:sp>
        <p:nvSpPr>
          <p:cNvPr id="3" name="Content Placeholder 2"/>
          <p:cNvSpPr>
            <a:spLocks noGrp="1"/>
          </p:cNvSpPr>
          <p:nvPr>
            <p:ph sz="quarter" idx="1"/>
          </p:nvPr>
        </p:nvSpPr>
        <p:spPr/>
        <p:txBody>
          <a:bodyPr/>
          <a:lstStyle/>
          <a:p>
            <a:r>
              <a:rPr lang="en-US" dirty="0" smtClean="0"/>
              <a:t>Partial model testing: validating the structure of the model part by part</a:t>
            </a:r>
          </a:p>
          <a:p>
            <a:r>
              <a:rPr lang="nb-NO" dirty="0" smtClean="0"/>
              <a:t>Validating each part by simulating with all other parts driven by data</a:t>
            </a:r>
            <a:endParaRPr lang="en-US" dirty="0" smtClean="0"/>
          </a:p>
          <a:p>
            <a:endParaRPr lang="en-US" dirty="0"/>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Validation of Physical server Installation</a:t>
            </a:r>
            <a:endParaRPr lang="en-US" dirty="0"/>
          </a:p>
        </p:txBody>
      </p:sp>
      <p:pic>
        <p:nvPicPr>
          <p:cNvPr id="4" name="Picture 3"/>
          <p:cNvPicPr/>
          <p:nvPr/>
        </p:nvPicPr>
        <p:blipFill>
          <a:blip r:embed="rId2" cstate="print"/>
          <a:srcRect/>
          <a:stretch>
            <a:fillRect/>
          </a:stretch>
        </p:blipFill>
        <p:spPr bwMode="auto">
          <a:xfrm>
            <a:off x="1676400" y="2438400"/>
            <a:ext cx="5805805" cy="2812415"/>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Validation of Physical server Installation</a:t>
            </a:r>
            <a:endParaRPr lang="en-US" dirty="0"/>
          </a:p>
        </p:txBody>
      </p:sp>
      <p:pic>
        <p:nvPicPr>
          <p:cNvPr id="4" name="Picture 3"/>
          <p:cNvPicPr/>
          <p:nvPr/>
        </p:nvPicPr>
        <p:blipFill>
          <a:blip r:embed="rId3" cstate="print"/>
          <a:srcRect/>
          <a:stretch>
            <a:fillRect/>
          </a:stretch>
        </p:blipFill>
        <p:spPr bwMode="auto">
          <a:xfrm>
            <a:off x="1752600" y="2362200"/>
            <a:ext cx="5943600" cy="2804490"/>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Validation of Physical server Installation</a:t>
            </a:r>
            <a:endParaRPr lang="en-US" dirty="0"/>
          </a:p>
        </p:txBody>
      </p:sp>
      <p:pic>
        <p:nvPicPr>
          <p:cNvPr id="5" name="Picture 4"/>
          <p:cNvPicPr/>
          <p:nvPr/>
        </p:nvPicPr>
        <p:blipFill>
          <a:blip r:embed="rId3" cstate="print"/>
          <a:srcRect/>
          <a:stretch>
            <a:fillRect/>
          </a:stretch>
        </p:blipFill>
        <p:spPr bwMode="auto">
          <a:xfrm>
            <a:off x="2362200" y="2514600"/>
            <a:ext cx="4304665" cy="2820670"/>
          </a:xfrm>
          <a:prstGeom prst="rect">
            <a:avLst/>
          </a:prstGeom>
          <a:noFill/>
          <a:ln w="9525">
            <a:noFill/>
            <a:miter lim="800000"/>
            <a:headEnd/>
            <a:tailEnd/>
          </a:ln>
        </p:spPr>
      </p:pic>
      <p:sp>
        <p:nvSpPr>
          <p:cNvPr id="7" name="Slide Number Placeholder 6"/>
          <p:cNvSpPr>
            <a:spLocks noGrp="1"/>
          </p:cNvSpPr>
          <p:nvPr>
            <p:ph type="sldNum" sz="quarter" idx="4294967295"/>
          </p:nvPr>
        </p:nvSpPr>
        <p:spPr>
          <a:xfrm>
            <a:off x="8129016" y="5734050"/>
            <a:ext cx="609600" cy="521208"/>
          </a:xfrm>
        </p:spPr>
        <p:txBody>
          <a:bodyPr/>
          <a:lstStyle/>
          <a:p>
            <a:fld id="{B9D8FCA9-3AB7-49E9-A6AD-479C3FB23F44}" type="slidenum">
              <a:rPr lang="en-US" smtClean="0"/>
              <a:pPr/>
              <a:t>27</a:t>
            </a:fld>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CLD for Inventory Oscillations</a:t>
            </a:r>
            <a:endParaRPr lang="en-US" dirty="0"/>
          </a:p>
        </p:txBody>
      </p:sp>
      <p:pic>
        <p:nvPicPr>
          <p:cNvPr id="4" name="Picture 3"/>
          <p:cNvPicPr>
            <a:picLocks noChangeAspect="1"/>
          </p:cNvPicPr>
          <p:nvPr/>
        </p:nvPicPr>
        <p:blipFill>
          <a:blip r:embed="rId2" cstate="print"/>
          <a:srcRect/>
          <a:stretch>
            <a:fillRect/>
          </a:stretch>
        </p:blipFill>
        <p:spPr bwMode="auto">
          <a:xfrm>
            <a:off x="381000" y="2539902"/>
            <a:ext cx="7773173" cy="2822236"/>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Reference Mode Comparison Tests</a:t>
            </a:r>
            <a:endParaRPr lang="en-US" dirty="0"/>
          </a:p>
        </p:txBody>
      </p:sp>
      <p:sp>
        <p:nvSpPr>
          <p:cNvPr id="3" name="Content Placeholder 2"/>
          <p:cNvSpPr>
            <a:spLocks noGrp="1"/>
          </p:cNvSpPr>
          <p:nvPr>
            <p:ph sz="quarter" idx="1"/>
          </p:nvPr>
        </p:nvSpPr>
        <p:spPr/>
        <p:txBody>
          <a:bodyPr/>
          <a:lstStyle/>
          <a:p>
            <a:r>
              <a:rPr lang="nb-NO" dirty="0" smtClean="0"/>
              <a:t>Comparing the simulated behavior of the whole model with actual time</a:t>
            </a:r>
            <a:r>
              <a:rPr lang="en-US" dirty="0" smtClean="0"/>
              <a:t>-</a:t>
            </a:r>
            <a:r>
              <a:rPr lang="nb-NO" dirty="0" smtClean="0"/>
              <a:t>series data</a:t>
            </a:r>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29</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a:p>
          <a:p>
            <a:pPr algn="ctr">
              <a:spcBef>
                <a:spcPct val="0"/>
              </a:spcBef>
              <a:buNone/>
            </a:pPr>
            <a:endParaRPr lang="en-US" sz="3000" cap="small" dirty="0" smtClean="0">
              <a:solidFill>
                <a:schemeClr val="tx2"/>
              </a:solidFill>
              <a:latin typeface="+mj-lt"/>
              <a:ea typeface="+mj-ea"/>
              <a:cs typeface="+mj-cs"/>
            </a:endParaRPr>
          </a:p>
          <a:p>
            <a:pPr algn="ctr">
              <a:spcBef>
                <a:spcPct val="0"/>
              </a:spcBef>
              <a:buNone/>
            </a:pPr>
            <a:r>
              <a:rPr lang="en-US" sz="3600" cap="small" dirty="0" smtClean="0">
                <a:solidFill>
                  <a:schemeClr val="tx2"/>
                </a:solidFill>
                <a:latin typeface="+mj-lt"/>
                <a:ea typeface="+mj-ea"/>
                <a:cs typeface="+mj-cs"/>
              </a:rPr>
              <a:t>Introduction</a:t>
            </a:r>
            <a:endParaRPr lang="en-US" sz="3600" cap="small" dirty="0">
              <a:solidFill>
                <a:schemeClr val="tx2"/>
              </a:solidFill>
              <a:latin typeface="+mj-lt"/>
              <a:ea typeface="+mj-ea"/>
              <a:cs typeface="+mj-cs"/>
            </a:endParaRPr>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Total Physical Servers</a:t>
            </a:r>
            <a:endParaRPr lang="en-US" dirty="0"/>
          </a:p>
        </p:txBody>
      </p:sp>
      <p:sp>
        <p:nvSpPr>
          <p:cNvPr id="3" name="Content Placeholder 2"/>
          <p:cNvSpPr>
            <a:spLocks noGrp="1"/>
          </p:cNvSpPr>
          <p:nvPr>
            <p:ph sz="quarter" idx="1"/>
          </p:nvPr>
        </p:nvSpPr>
        <p:spPr>
          <a:xfrm>
            <a:off x="533400" y="5181600"/>
            <a:ext cx="4267200" cy="685800"/>
          </a:xfrm>
        </p:spPr>
        <p:txBody>
          <a:bodyPr>
            <a:normAutofit fontScale="70000" lnSpcReduction="20000"/>
          </a:bodyPr>
          <a:lstStyle/>
          <a:p>
            <a:r>
              <a:rPr lang="en-US" dirty="0"/>
              <a:t>RMSE divided by run average =</a:t>
            </a:r>
            <a:r>
              <a:rPr lang="en-US" dirty="0" smtClean="0"/>
              <a:t> </a:t>
            </a:r>
            <a:r>
              <a:rPr lang="en-US" dirty="0"/>
              <a:t>2.9% </a:t>
            </a:r>
            <a:endParaRPr lang="en-US" dirty="0" smtClean="0"/>
          </a:p>
          <a:p>
            <a:r>
              <a:rPr lang="en-US" dirty="0"/>
              <a:t>correlation coefficient </a:t>
            </a:r>
            <a:r>
              <a:rPr lang="en-US" dirty="0" smtClean="0"/>
              <a:t>= 0.998</a:t>
            </a:r>
            <a:endParaRPr lang="en-US" dirty="0"/>
          </a:p>
        </p:txBody>
      </p:sp>
      <p:pic>
        <p:nvPicPr>
          <p:cNvPr id="4" name="Picture 3"/>
          <p:cNvPicPr/>
          <p:nvPr/>
        </p:nvPicPr>
        <p:blipFill>
          <a:blip r:embed="rId2" cstate="print"/>
          <a:srcRect/>
          <a:stretch>
            <a:fillRect/>
          </a:stretch>
        </p:blipFill>
        <p:spPr bwMode="auto">
          <a:xfrm>
            <a:off x="1752600" y="1981200"/>
            <a:ext cx="5805805" cy="2820670"/>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30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Hosts</a:t>
            </a:r>
            <a:endParaRPr lang="en-US" dirty="0"/>
          </a:p>
        </p:txBody>
      </p:sp>
      <p:pic>
        <p:nvPicPr>
          <p:cNvPr id="4" name="Picture 3"/>
          <p:cNvPicPr/>
          <p:nvPr/>
        </p:nvPicPr>
        <p:blipFill>
          <a:blip r:embed="rId2" cstate="print"/>
          <a:srcRect/>
          <a:stretch>
            <a:fillRect/>
          </a:stretch>
        </p:blipFill>
        <p:spPr bwMode="auto">
          <a:xfrm>
            <a:off x="2057400" y="2362200"/>
            <a:ext cx="5098415" cy="2752090"/>
          </a:xfrm>
          <a:prstGeom prst="rect">
            <a:avLst/>
          </a:prstGeom>
          <a:noFill/>
          <a:ln w="9525">
            <a:noFill/>
            <a:miter lim="800000"/>
            <a:headEnd/>
            <a:tailEnd/>
          </a:ln>
        </p:spPr>
      </p:pic>
      <p:sp>
        <p:nvSpPr>
          <p:cNvPr id="5" name="Content Placeholder 2"/>
          <p:cNvSpPr txBox="1">
            <a:spLocks/>
          </p:cNvSpPr>
          <p:nvPr/>
        </p:nvSpPr>
        <p:spPr>
          <a:xfrm>
            <a:off x="457200" y="5410201"/>
            <a:ext cx="4267200" cy="6858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RMSE divided by run average = 17.7%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correlation coefficient = 0.991</a:t>
            </a:r>
          </a:p>
        </p:txBody>
      </p:sp>
      <p:sp>
        <p:nvSpPr>
          <p:cNvPr id="7" name="Slide Number Placeholder 6"/>
          <p:cNvSpPr>
            <a:spLocks noGrp="1"/>
          </p:cNvSpPr>
          <p:nvPr>
            <p:ph type="sldNum" sz="quarter" idx="4294967295"/>
          </p:nvPr>
        </p:nvSpPr>
        <p:spPr>
          <a:xfrm>
            <a:off x="8129016" y="5734050"/>
            <a:ext cx="609600" cy="521208"/>
          </a:xfrm>
        </p:spPr>
        <p:txBody>
          <a:bodyPr/>
          <a:lstStyle/>
          <a:p>
            <a:fld id="{B9D8FCA9-3AB7-49E9-A6AD-479C3FB23F44}" type="slidenum">
              <a:rPr lang="en-US" smtClean="0"/>
              <a:pPr/>
              <a:t>31</a:t>
            </a:fld>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Virtual Servers</a:t>
            </a:r>
            <a:endParaRPr lang="en-US" dirty="0"/>
          </a:p>
        </p:txBody>
      </p:sp>
      <p:pic>
        <p:nvPicPr>
          <p:cNvPr id="4" name="Picture 3"/>
          <p:cNvPicPr/>
          <p:nvPr/>
        </p:nvPicPr>
        <p:blipFill>
          <a:blip r:embed="rId2" cstate="print"/>
          <a:srcRect/>
          <a:stretch>
            <a:fillRect/>
          </a:stretch>
        </p:blipFill>
        <p:spPr bwMode="auto">
          <a:xfrm>
            <a:off x="1600200" y="2438400"/>
            <a:ext cx="5943600" cy="2604607"/>
          </a:xfrm>
          <a:prstGeom prst="rect">
            <a:avLst/>
          </a:prstGeom>
          <a:noFill/>
          <a:ln w="9525">
            <a:noFill/>
            <a:miter lim="800000"/>
            <a:headEnd/>
            <a:tailEnd/>
          </a:ln>
        </p:spPr>
      </p:pic>
      <p:sp>
        <p:nvSpPr>
          <p:cNvPr id="5" name="Content Placeholder 2"/>
          <p:cNvSpPr txBox="1">
            <a:spLocks/>
          </p:cNvSpPr>
          <p:nvPr/>
        </p:nvSpPr>
        <p:spPr>
          <a:xfrm>
            <a:off x="457200" y="5410201"/>
            <a:ext cx="4267200" cy="6858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RMSE divided by run average = 4.4%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correlation coefficient = 0.997</a:t>
            </a:r>
          </a:p>
        </p:txBody>
      </p:sp>
      <p:sp>
        <p:nvSpPr>
          <p:cNvPr id="7" name="Slide Number Placeholder 6"/>
          <p:cNvSpPr>
            <a:spLocks noGrp="1"/>
          </p:cNvSpPr>
          <p:nvPr>
            <p:ph type="sldNum" sz="quarter" idx="4294967295"/>
          </p:nvPr>
        </p:nvSpPr>
        <p:spPr>
          <a:xfrm>
            <a:off x="8129016" y="5734050"/>
            <a:ext cx="609600" cy="521208"/>
          </a:xfrm>
        </p:spPr>
        <p:txBody>
          <a:bodyPr/>
          <a:lstStyle/>
          <a:p>
            <a:fld id="{B9D8FCA9-3AB7-49E9-A6AD-479C3FB23F44}" type="slidenum">
              <a:rPr lang="en-US" smtClean="0"/>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Total Logical Servers</a:t>
            </a:r>
            <a:endParaRPr lang="en-US" dirty="0"/>
          </a:p>
        </p:txBody>
      </p:sp>
      <p:pic>
        <p:nvPicPr>
          <p:cNvPr id="4" name="Picture 3"/>
          <p:cNvPicPr/>
          <p:nvPr/>
        </p:nvPicPr>
        <p:blipFill>
          <a:blip r:embed="rId2" cstate="print"/>
          <a:srcRect/>
          <a:stretch>
            <a:fillRect/>
          </a:stretch>
        </p:blipFill>
        <p:spPr bwMode="auto">
          <a:xfrm>
            <a:off x="1731010" y="2667000"/>
            <a:ext cx="5736590" cy="2803525"/>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33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Logical Servers per Physical Server</a:t>
            </a:r>
            <a:endParaRPr lang="en-US" dirty="0"/>
          </a:p>
        </p:txBody>
      </p:sp>
      <p:pic>
        <p:nvPicPr>
          <p:cNvPr id="4" name="Picture 3"/>
          <p:cNvPicPr/>
          <p:nvPr/>
        </p:nvPicPr>
        <p:blipFill>
          <a:blip r:embed="rId3" cstate="print"/>
          <a:srcRect/>
          <a:stretch>
            <a:fillRect/>
          </a:stretch>
        </p:blipFill>
        <p:spPr bwMode="auto">
          <a:xfrm>
            <a:off x="1676400" y="2438400"/>
            <a:ext cx="5943600" cy="2625594"/>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34</a:t>
            </a:fld>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Users per Logical Server</a:t>
            </a:r>
            <a:endParaRPr lang="en-US" dirty="0"/>
          </a:p>
        </p:txBody>
      </p:sp>
      <p:pic>
        <p:nvPicPr>
          <p:cNvPr id="4" name="Picture 3"/>
          <p:cNvPicPr/>
          <p:nvPr/>
        </p:nvPicPr>
        <p:blipFill>
          <a:blip r:embed="rId3" cstate="print"/>
          <a:srcRect/>
          <a:stretch>
            <a:fillRect/>
          </a:stretch>
        </p:blipFill>
        <p:spPr bwMode="auto">
          <a:xfrm>
            <a:off x="1676400" y="2459230"/>
            <a:ext cx="5943600" cy="2569970"/>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35</a:t>
            </a:fld>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Total CPUs</a:t>
            </a:r>
            <a:endParaRPr lang="en-US" dirty="0"/>
          </a:p>
        </p:txBody>
      </p:sp>
      <p:pic>
        <p:nvPicPr>
          <p:cNvPr id="4" name="Picture 3"/>
          <p:cNvPicPr/>
          <p:nvPr/>
        </p:nvPicPr>
        <p:blipFill>
          <a:blip r:embed="rId3" cstate="print"/>
          <a:srcRect/>
          <a:stretch>
            <a:fillRect/>
          </a:stretch>
        </p:blipFill>
        <p:spPr bwMode="auto">
          <a:xfrm>
            <a:off x="2040255" y="2369185"/>
            <a:ext cx="5063490" cy="2812415"/>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36</a:t>
            </a:fld>
            <a:endParaRPr lang="en-US"/>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Total Virtual Cores</a:t>
            </a:r>
            <a:endParaRPr lang="en-US" dirty="0"/>
          </a:p>
        </p:txBody>
      </p:sp>
      <p:pic>
        <p:nvPicPr>
          <p:cNvPr id="4" name="Picture 3"/>
          <p:cNvPicPr/>
          <p:nvPr/>
        </p:nvPicPr>
        <p:blipFill>
          <a:blip r:embed="rId2" cstate="print"/>
          <a:srcRect/>
          <a:stretch>
            <a:fillRect/>
          </a:stretch>
        </p:blipFill>
        <p:spPr bwMode="auto">
          <a:xfrm>
            <a:off x="1867535" y="2292985"/>
            <a:ext cx="5408930" cy="2812415"/>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37</a:t>
            </a:fld>
            <a:endParaRPr 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Cores per Physical Server</a:t>
            </a:r>
            <a:endParaRPr lang="en-US" dirty="0"/>
          </a:p>
        </p:txBody>
      </p:sp>
      <p:pic>
        <p:nvPicPr>
          <p:cNvPr id="4" name="Picture 3"/>
          <p:cNvPicPr/>
          <p:nvPr/>
        </p:nvPicPr>
        <p:blipFill>
          <a:blip r:embed="rId2" cstate="print"/>
          <a:srcRect/>
          <a:stretch>
            <a:fillRect/>
          </a:stretch>
        </p:blipFill>
        <p:spPr bwMode="auto">
          <a:xfrm>
            <a:off x="1445823" y="2593066"/>
            <a:ext cx="6252354" cy="2664734"/>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38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vs. Data</a:t>
            </a:r>
            <a:br>
              <a:rPr lang="en-US" dirty="0" smtClean="0"/>
            </a:br>
            <a:r>
              <a:rPr lang="en-US" dirty="0" smtClean="0"/>
              <a:t>Power Demand</a:t>
            </a:r>
            <a:endParaRPr lang="en-US" dirty="0"/>
          </a:p>
        </p:txBody>
      </p:sp>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39</a:t>
            </a:fld>
            <a:endParaRPr lang="en-US"/>
          </a:p>
        </p:txBody>
      </p:sp>
      <p:pic>
        <p:nvPicPr>
          <p:cNvPr id="4098" name="Picture 2"/>
          <p:cNvPicPr>
            <a:picLocks noChangeAspect="1" noChangeArrowheads="1"/>
          </p:cNvPicPr>
          <p:nvPr/>
        </p:nvPicPr>
        <p:blipFill>
          <a:blip r:embed="rId3" cstate="print"/>
          <a:srcRect/>
          <a:stretch>
            <a:fillRect/>
          </a:stretch>
        </p:blipFill>
        <p:spPr bwMode="auto">
          <a:xfrm>
            <a:off x="1514475" y="2438400"/>
            <a:ext cx="6410325" cy="2803525"/>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Subject: System Dynamics modeling project for a Norwegian cloud computing company.</a:t>
            </a:r>
          </a:p>
          <a:p>
            <a:r>
              <a:rPr lang="en-US" dirty="0" smtClean="0"/>
              <a:t>Cloud computing is the provisioning of centralized IT services and infrastructure, such as processing or storage capacity, to businesses in a flexible, reliable, and inexpensive fashion.</a:t>
            </a:r>
          </a:p>
          <a:p>
            <a:r>
              <a:rPr lang="en-US" dirty="0" smtClean="0"/>
              <a:t>Two-fold purpose of this thesis:</a:t>
            </a:r>
          </a:p>
          <a:p>
            <a:pPr lvl="1"/>
            <a:r>
              <a:rPr lang="en-US" dirty="0" smtClean="0"/>
              <a:t>Help the client in medium-term capacity planning</a:t>
            </a:r>
          </a:p>
          <a:p>
            <a:pPr lvl="1"/>
            <a:r>
              <a:rPr lang="en-US" dirty="0" smtClean="0"/>
              <a:t>Establish the usefulness of the System Dynamics methodology in data center planning and cloud computing business fields.</a:t>
            </a:r>
          </a:p>
          <a:p>
            <a:r>
              <a:rPr lang="en-US" dirty="0" smtClean="0"/>
              <a:t>Model was built in close client interaction with the CTO of the company.</a:t>
            </a:r>
            <a:endParaRPr lang="en-US" dirty="0"/>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10600" cy="1143000"/>
          </a:xfrm>
        </p:spPr>
        <p:txBody>
          <a:bodyPr>
            <a:noAutofit/>
          </a:bodyPr>
          <a:lstStyle/>
          <a:p>
            <a:r>
              <a:rPr lang="en-US" dirty="0" smtClean="0"/>
              <a:t>Simulation vs. Data</a:t>
            </a:r>
            <a:br>
              <a:rPr lang="en-US" dirty="0" smtClean="0"/>
            </a:br>
            <a:r>
              <a:rPr lang="en-US" dirty="0" smtClean="0"/>
              <a:t>Average Power Demand of Physical Servers</a:t>
            </a:r>
            <a:endParaRPr lang="en-US" dirty="0"/>
          </a:p>
        </p:txBody>
      </p:sp>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40</a:t>
            </a:fld>
            <a:endParaRPr lang="en-US"/>
          </a:p>
        </p:txBody>
      </p:sp>
      <p:pic>
        <p:nvPicPr>
          <p:cNvPr id="5122" name="Picture 2"/>
          <p:cNvPicPr>
            <a:picLocks noChangeAspect="1" noChangeArrowheads="1"/>
          </p:cNvPicPr>
          <p:nvPr/>
        </p:nvPicPr>
        <p:blipFill>
          <a:blip r:embed="rId2" cstate="print"/>
          <a:srcRect/>
          <a:stretch>
            <a:fillRect/>
          </a:stretch>
        </p:blipFill>
        <p:spPr bwMode="auto">
          <a:xfrm>
            <a:off x="1905000" y="2286000"/>
            <a:ext cx="4398963" cy="2803525"/>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spcBef>
                <a:spcPct val="0"/>
              </a:spcBef>
              <a:buNone/>
            </a:pPr>
            <a:endParaRPr lang="en-US" sz="3600" cap="small" dirty="0" smtClean="0">
              <a:solidFill>
                <a:schemeClr val="tx2"/>
              </a:solidFill>
              <a:latin typeface="+mj-lt"/>
              <a:ea typeface="+mj-ea"/>
              <a:cs typeface="+mj-cs"/>
            </a:endParaRPr>
          </a:p>
          <a:p>
            <a:pPr algn="ctr">
              <a:spcBef>
                <a:spcPct val="0"/>
              </a:spcBef>
              <a:buNone/>
            </a:pPr>
            <a:r>
              <a:rPr lang="en-US" sz="3600" cap="small" dirty="0" smtClean="0">
                <a:solidFill>
                  <a:schemeClr val="tx2"/>
                </a:solidFill>
                <a:latin typeface="+mj-lt"/>
                <a:ea typeface="+mj-ea"/>
                <a:cs typeface="+mj-cs"/>
              </a:rPr>
              <a:t>Policy and Scenario Analysis</a:t>
            </a:r>
            <a:endParaRPr lang="en-US" sz="3600" cap="small" dirty="0">
              <a:solidFill>
                <a:schemeClr val="tx2"/>
              </a:solidFill>
              <a:latin typeface="+mj-lt"/>
              <a:ea typeface="+mj-ea"/>
              <a:cs typeface="+mj-cs"/>
            </a:endParaRPr>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41</a:t>
            </a:fld>
            <a:endParaRPr lang="en-US"/>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Into the Future – Business As Usual</a:t>
            </a:r>
            <a:endParaRPr lang="en-US" dirty="0"/>
          </a:p>
        </p:txBody>
      </p:sp>
      <p:sp>
        <p:nvSpPr>
          <p:cNvPr id="3" name="Content Placeholder 2"/>
          <p:cNvSpPr>
            <a:spLocks noGrp="1"/>
          </p:cNvSpPr>
          <p:nvPr>
            <p:ph sz="quarter" idx="1"/>
          </p:nvPr>
        </p:nvSpPr>
        <p:spPr>
          <a:xfrm>
            <a:off x="457200" y="1600201"/>
            <a:ext cx="8077200" cy="1219199"/>
          </a:xfrm>
        </p:spPr>
        <p:txBody>
          <a:bodyPr>
            <a:noAutofit/>
          </a:bodyPr>
          <a:lstStyle/>
          <a:p>
            <a:r>
              <a:rPr lang="en-US" sz="2400" dirty="0" smtClean="0"/>
              <a:t>User Growth: 5.9% per year</a:t>
            </a:r>
          </a:p>
          <a:p>
            <a:r>
              <a:rPr lang="en-US" dirty="0" smtClean="0"/>
              <a:t>Share of Distributed Services Users in New Users: 50%</a:t>
            </a:r>
            <a:endParaRPr lang="en-US" dirty="0"/>
          </a:p>
        </p:txBody>
      </p:sp>
      <p:pic>
        <p:nvPicPr>
          <p:cNvPr id="9218" name="Picture 2"/>
          <p:cNvPicPr>
            <a:picLocks noChangeAspect="1" noChangeArrowheads="1"/>
          </p:cNvPicPr>
          <p:nvPr/>
        </p:nvPicPr>
        <p:blipFill>
          <a:blip r:embed="rId3" cstate="print"/>
          <a:srcRect/>
          <a:stretch>
            <a:fillRect/>
          </a:stretch>
        </p:blipFill>
        <p:spPr bwMode="auto">
          <a:xfrm>
            <a:off x="2057400" y="2667000"/>
            <a:ext cx="5040313" cy="2811463"/>
          </a:xfrm>
          <a:prstGeom prst="rect">
            <a:avLst/>
          </a:prstGeom>
          <a:noFill/>
          <a:ln w="9525">
            <a:noFill/>
            <a:miter lim="800000"/>
            <a:headEnd/>
            <a:tailEnd/>
          </a:ln>
          <a:effectLst/>
        </p:spPr>
      </p:pic>
      <p:sp>
        <p:nvSpPr>
          <p:cNvPr id="7" name="Content Placeholder 2"/>
          <p:cNvSpPr txBox="1">
            <a:spLocks/>
          </p:cNvSpPr>
          <p:nvPr/>
        </p:nvSpPr>
        <p:spPr>
          <a:xfrm>
            <a:off x="457200" y="5638801"/>
            <a:ext cx="4800600" cy="76199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Power limit reached in: 2019</a:t>
            </a:r>
          </a:p>
        </p:txBody>
      </p:sp>
      <p:sp>
        <p:nvSpPr>
          <p:cNvPr id="8" name="Slide Number Placeholder 7"/>
          <p:cNvSpPr>
            <a:spLocks noGrp="1"/>
          </p:cNvSpPr>
          <p:nvPr>
            <p:ph type="sldNum" sz="quarter" idx="4294967295"/>
          </p:nvPr>
        </p:nvSpPr>
        <p:spPr>
          <a:xfrm>
            <a:off x="8129016" y="5734050"/>
            <a:ext cx="609600" cy="521208"/>
          </a:xfrm>
        </p:spPr>
        <p:txBody>
          <a:bodyPr/>
          <a:lstStyle/>
          <a:p>
            <a:fld id="{B9D8FCA9-3AB7-49E9-A6AD-479C3FB23F44}" type="slidenum">
              <a:rPr lang="en-US" smtClean="0"/>
              <a:pPr/>
              <a:t>42</a:t>
            </a:fld>
            <a:endParaRPr lang="en-US"/>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 the Future – Higher Growth</a:t>
            </a:r>
            <a:endParaRPr lang="en-US" dirty="0"/>
          </a:p>
        </p:txBody>
      </p:sp>
      <p:sp>
        <p:nvSpPr>
          <p:cNvPr id="3" name="Content Placeholder 2"/>
          <p:cNvSpPr>
            <a:spLocks noGrp="1"/>
          </p:cNvSpPr>
          <p:nvPr>
            <p:ph sz="quarter" idx="1"/>
          </p:nvPr>
        </p:nvSpPr>
        <p:spPr/>
        <p:txBody>
          <a:bodyPr/>
          <a:lstStyle/>
          <a:p>
            <a:r>
              <a:rPr lang="en-US" dirty="0" smtClean="0"/>
              <a:t>User Growth rate: 9% per year</a:t>
            </a: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2051050" y="2590800"/>
            <a:ext cx="5040313" cy="2811463"/>
          </a:xfrm>
          <a:prstGeom prst="rect">
            <a:avLst/>
          </a:prstGeom>
          <a:noFill/>
          <a:ln w="9525">
            <a:noFill/>
            <a:miter lim="800000"/>
            <a:headEnd/>
            <a:tailEnd/>
          </a:ln>
          <a:effectLst/>
        </p:spPr>
      </p:pic>
      <p:sp>
        <p:nvSpPr>
          <p:cNvPr id="5" name="Content Placeholder 2"/>
          <p:cNvSpPr txBox="1">
            <a:spLocks/>
          </p:cNvSpPr>
          <p:nvPr/>
        </p:nvSpPr>
        <p:spPr>
          <a:xfrm>
            <a:off x="457200" y="5638801"/>
            <a:ext cx="4800600" cy="76199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Power limit reached in: 2017</a:t>
            </a:r>
          </a:p>
        </p:txBody>
      </p:sp>
      <p:sp>
        <p:nvSpPr>
          <p:cNvPr id="7" name="Slide Number Placeholder 6"/>
          <p:cNvSpPr>
            <a:spLocks noGrp="1"/>
          </p:cNvSpPr>
          <p:nvPr>
            <p:ph type="sldNum" sz="quarter" idx="4294967295"/>
          </p:nvPr>
        </p:nvSpPr>
        <p:spPr>
          <a:xfrm>
            <a:off x="8129016" y="5734050"/>
            <a:ext cx="609600" cy="521208"/>
          </a:xfrm>
        </p:spPr>
        <p:txBody>
          <a:bodyPr/>
          <a:lstStyle/>
          <a:p>
            <a:fld id="{B9D8FCA9-3AB7-49E9-A6AD-479C3FB23F44}" type="slidenum">
              <a:rPr lang="en-US" smtClean="0"/>
              <a:pPr/>
              <a:t>43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Sensitivity of Data Center Power Run-out Time to Future Growth Rate</a:t>
            </a:r>
            <a:endParaRPr lang="en-US" dirty="0"/>
          </a:p>
        </p:txBody>
      </p:sp>
      <p:sp>
        <p:nvSpPr>
          <p:cNvPr id="3" name="Content Placeholder 2"/>
          <p:cNvSpPr>
            <a:spLocks noGrp="1"/>
          </p:cNvSpPr>
          <p:nvPr>
            <p:ph sz="quarter" idx="1"/>
          </p:nvPr>
        </p:nvSpPr>
        <p:spPr>
          <a:xfrm>
            <a:off x="457200" y="1600201"/>
            <a:ext cx="3581400" cy="1447799"/>
          </a:xfrm>
        </p:spPr>
        <p:txBody>
          <a:bodyPr>
            <a:normAutofit fontScale="70000" lnSpcReduction="20000"/>
          </a:bodyPr>
          <a:lstStyle/>
          <a:p>
            <a:pPr>
              <a:buNone/>
            </a:pPr>
            <a:r>
              <a:rPr lang="en-US" sz="2600" dirty="0" smtClean="0"/>
              <a:t>Future Growth: </a:t>
            </a:r>
          </a:p>
          <a:p>
            <a:pPr>
              <a:buNone/>
            </a:pPr>
            <a:r>
              <a:rPr lang="en-US" sz="2600" dirty="0" smtClean="0"/>
              <a:t>Normal distribution</a:t>
            </a:r>
          </a:p>
          <a:p>
            <a:pPr>
              <a:buNone/>
            </a:pPr>
            <a:r>
              <a:rPr lang="en-US" sz="2600" dirty="0" smtClean="0"/>
              <a:t>Expected value: 5.9% per year</a:t>
            </a:r>
          </a:p>
          <a:p>
            <a:pPr>
              <a:buNone/>
            </a:pPr>
            <a:r>
              <a:rPr lang="en-US" sz="2600" dirty="0" smtClean="0"/>
              <a:t>Standard deviation: 3% per year</a:t>
            </a:r>
          </a:p>
          <a:p>
            <a:pPr>
              <a:buNone/>
            </a:pPr>
            <a:endParaRPr lang="en-US" dirty="0"/>
          </a:p>
        </p:txBody>
      </p:sp>
      <p:pic>
        <p:nvPicPr>
          <p:cNvPr id="12291" name="Picture 3"/>
          <p:cNvPicPr>
            <a:picLocks noChangeAspect="1" noChangeArrowheads="1"/>
          </p:cNvPicPr>
          <p:nvPr/>
        </p:nvPicPr>
        <p:blipFill>
          <a:blip r:embed="rId2" cstate="print"/>
          <a:srcRect/>
          <a:stretch>
            <a:fillRect/>
          </a:stretch>
        </p:blipFill>
        <p:spPr bwMode="auto">
          <a:xfrm>
            <a:off x="1219200" y="3200400"/>
            <a:ext cx="6867525" cy="3090863"/>
          </a:xfrm>
          <a:prstGeom prst="rect">
            <a:avLst/>
          </a:prstGeom>
          <a:noFill/>
          <a:ln w="9525">
            <a:noFill/>
            <a:miter lim="800000"/>
            <a:headEnd/>
            <a:tailEnd/>
          </a:ln>
          <a:effectLst/>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44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77200" cy="1143000"/>
          </a:xfrm>
        </p:spPr>
        <p:txBody>
          <a:bodyPr>
            <a:noAutofit/>
          </a:bodyPr>
          <a:lstStyle/>
          <a:p>
            <a:r>
              <a:rPr lang="en-US" dirty="0" smtClean="0"/>
              <a:t>Sensitivity of Data Center Power Run-out Time to Processor Requirements of New FD Users</a:t>
            </a:r>
            <a:endParaRPr lang="en-US" dirty="0"/>
          </a:p>
        </p:txBody>
      </p:sp>
      <p:sp>
        <p:nvSpPr>
          <p:cNvPr id="3" name="Content Placeholder 2"/>
          <p:cNvSpPr>
            <a:spLocks noGrp="1"/>
          </p:cNvSpPr>
          <p:nvPr>
            <p:ph sz="quarter" idx="1"/>
          </p:nvPr>
        </p:nvSpPr>
        <p:spPr>
          <a:xfrm>
            <a:off x="457200" y="1600201"/>
            <a:ext cx="4800600" cy="1066799"/>
          </a:xfrm>
        </p:spPr>
        <p:txBody>
          <a:bodyPr>
            <a:noAutofit/>
          </a:bodyPr>
          <a:lstStyle/>
          <a:p>
            <a:pPr>
              <a:buNone/>
            </a:pPr>
            <a:r>
              <a:rPr lang="en-US" sz="1800" dirty="0" smtClean="0"/>
              <a:t>Users per logical server for new FD users:</a:t>
            </a:r>
          </a:p>
          <a:p>
            <a:pPr>
              <a:buNone/>
            </a:pPr>
            <a:r>
              <a:rPr lang="en-US" sz="1800" dirty="0" smtClean="0"/>
              <a:t>Normal distribution</a:t>
            </a:r>
          </a:p>
          <a:p>
            <a:pPr>
              <a:buNone/>
            </a:pPr>
            <a:r>
              <a:rPr lang="en-US" sz="1800" dirty="0" smtClean="0"/>
              <a:t>Expected Value: 1.6 [user/server]</a:t>
            </a:r>
          </a:p>
          <a:p>
            <a:pPr>
              <a:buNone/>
            </a:pPr>
            <a:r>
              <a:rPr lang="en-US" sz="1800" dirty="0" smtClean="0"/>
              <a:t>Standard deviation: 1 [user/server]</a:t>
            </a:r>
            <a:endParaRPr lang="en-US" sz="1800" dirty="0"/>
          </a:p>
        </p:txBody>
      </p:sp>
      <p:pic>
        <p:nvPicPr>
          <p:cNvPr id="4" name="Picture 3"/>
          <p:cNvPicPr/>
          <p:nvPr/>
        </p:nvPicPr>
        <p:blipFill>
          <a:blip r:embed="rId3" cstate="print"/>
          <a:srcRect/>
          <a:stretch>
            <a:fillRect/>
          </a:stretch>
        </p:blipFill>
        <p:spPr bwMode="auto">
          <a:xfrm>
            <a:off x="1219200" y="3200400"/>
            <a:ext cx="6172200" cy="2895600"/>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45</a:t>
            </a:fld>
            <a:endParaRPr lang="en-US"/>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3" algn="ctr" rtl="0">
              <a:spcBef>
                <a:spcPct val="0"/>
              </a:spcBef>
            </a:pPr>
            <a:r>
              <a:rPr lang="en-US" sz="3200" kern="1200" dirty="0">
                <a:solidFill>
                  <a:schemeClr val="tx1"/>
                </a:solidFill>
                <a:latin typeface="+mj-lt"/>
                <a:ea typeface="+mj-ea"/>
                <a:cs typeface="+mj-cs"/>
              </a:rPr>
              <a:t>Sensitivity of Data Center Power Run-out Time to Future Share of DS Users in New contracts</a:t>
            </a:r>
          </a:p>
        </p:txBody>
      </p:sp>
      <p:sp>
        <p:nvSpPr>
          <p:cNvPr id="3" name="Content Placeholder 2"/>
          <p:cNvSpPr>
            <a:spLocks noGrp="1"/>
          </p:cNvSpPr>
          <p:nvPr>
            <p:ph sz="quarter" idx="1"/>
          </p:nvPr>
        </p:nvSpPr>
        <p:spPr>
          <a:xfrm>
            <a:off x="457200" y="1600201"/>
            <a:ext cx="6477000" cy="1219199"/>
          </a:xfrm>
        </p:spPr>
        <p:txBody>
          <a:bodyPr>
            <a:noAutofit/>
          </a:bodyPr>
          <a:lstStyle/>
          <a:p>
            <a:pPr>
              <a:buNone/>
            </a:pPr>
            <a:r>
              <a:rPr lang="en-US" sz="1800" dirty="0" smtClean="0"/>
              <a:t>Future share of distributed –services users in new users:</a:t>
            </a:r>
          </a:p>
          <a:p>
            <a:pPr>
              <a:buNone/>
            </a:pPr>
            <a:r>
              <a:rPr lang="en-US" sz="1800" dirty="0" smtClean="0"/>
              <a:t>Normal distribution</a:t>
            </a:r>
          </a:p>
          <a:p>
            <a:pPr>
              <a:buNone/>
            </a:pPr>
            <a:r>
              <a:rPr lang="en-US" sz="1800" dirty="0" smtClean="0"/>
              <a:t>Expected value: 60%</a:t>
            </a:r>
          </a:p>
          <a:p>
            <a:pPr>
              <a:buNone/>
            </a:pPr>
            <a:r>
              <a:rPr lang="en-US" sz="1800" dirty="0" smtClean="0"/>
              <a:t>Standard deviation: 30%</a:t>
            </a:r>
          </a:p>
        </p:txBody>
      </p:sp>
      <p:pic>
        <p:nvPicPr>
          <p:cNvPr id="4" name="Picture 3"/>
          <p:cNvPicPr/>
          <p:nvPr/>
        </p:nvPicPr>
        <p:blipFill>
          <a:blip r:embed="rId3" cstate="print"/>
          <a:srcRect/>
          <a:stretch>
            <a:fillRect/>
          </a:stretch>
        </p:blipFill>
        <p:spPr bwMode="auto">
          <a:xfrm>
            <a:off x="1066800" y="3200400"/>
            <a:ext cx="6324600" cy="2895600"/>
          </a:xfrm>
          <a:prstGeom prst="rect">
            <a:avLst/>
          </a:prstGeom>
          <a:noFill/>
          <a:ln w="9525">
            <a:noFill/>
            <a:miter lim="800000"/>
            <a:headEnd/>
            <a:tailEnd/>
          </a:ln>
        </p:spPr>
      </p:pic>
      <p:sp>
        <p:nvSpPr>
          <p:cNvPr id="6" name="Slide Number Placeholder 5"/>
          <p:cNvSpPr>
            <a:spLocks noGrp="1"/>
          </p:cNvSpPr>
          <p:nvPr>
            <p:ph type="sldNum" sz="quarter" idx="4294967295"/>
          </p:nvPr>
        </p:nvSpPr>
        <p:spPr>
          <a:xfrm>
            <a:off x="8129016" y="5734050"/>
            <a:ext cx="609600" cy="521208"/>
          </a:xfrm>
        </p:spPr>
        <p:txBody>
          <a:bodyPr/>
          <a:lstStyle/>
          <a:p>
            <a:fld id="{B9D8FCA9-3AB7-49E9-A6AD-479C3FB23F44}" type="slidenum">
              <a:rPr lang="en-US" smtClean="0"/>
              <a:pPr/>
              <a:t>46</a:t>
            </a:fld>
            <a:endParaRPr lang="en-US"/>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Likely Future Scenario:</a:t>
            </a:r>
            <a:br>
              <a:rPr lang="en-US" dirty="0" smtClean="0"/>
            </a:br>
            <a:r>
              <a:rPr lang="en-US" dirty="0" smtClean="0"/>
              <a:t>counter-intuitive result</a:t>
            </a:r>
            <a:endParaRPr lang="en-US" dirty="0"/>
          </a:p>
        </p:txBody>
      </p:sp>
      <p:sp>
        <p:nvSpPr>
          <p:cNvPr id="3" name="Content Placeholder 2"/>
          <p:cNvSpPr>
            <a:spLocks noGrp="1"/>
          </p:cNvSpPr>
          <p:nvPr>
            <p:ph sz="quarter" idx="1"/>
          </p:nvPr>
        </p:nvSpPr>
        <p:spPr/>
        <p:txBody>
          <a:bodyPr/>
          <a:lstStyle/>
          <a:p>
            <a:r>
              <a:rPr lang="en-US" dirty="0" smtClean="0"/>
              <a:t>Growth: 10%</a:t>
            </a:r>
          </a:p>
          <a:p>
            <a:r>
              <a:rPr lang="en-US" dirty="0" smtClean="0"/>
              <a:t>All new servers installed as hosts.</a:t>
            </a:r>
          </a:p>
          <a:p>
            <a:r>
              <a:rPr lang="en-US" dirty="0" smtClean="0"/>
              <a:t>Each server hosts 4 virtual servers.</a:t>
            </a:r>
          </a:p>
          <a:p>
            <a:endParaRPr lang="en-US" dirty="0"/>
          </a:p>
        </p:txBody>
      </p:sp>
      <p:pic>
        <p:nvPicPr>
          <p:cNvPr id="3075" name="Picture 3"/>
          <p:cNvPicPr>
            <a:picLocks noChangeAspect="1" noChangeArrowheads="1"/>
          </p:cNvPicPr>
          <p:nvPr/>
        </p:nvPicPr>
        <p:blipFill>
          <a:blip r:embed="rId3" cstate="print"/>
          <a:srcRect/>
          <a:stretch>
            <a:fillRect/>
          </a:stretch>
        </p:blipFill>
        <p:spPr bwMode="auto">
          <a:xfrm>
            <a:off x="1219200" y="3200400"/>
            <a:ext cx="6096000" cy="3387052"/>
          </a:xfrm>
          <a:prstGeom prst="rect">
            <a:avLst/>
          </a:prstGeom>
          <a:noFill/>
          <a:ln w="9525">
            <a:noFill/>
            <a:miter lim="800000"/>
            <a:headEnd/>
            <a:tailEnd/>
          </a:ln>
          <a:effectLst/>
        </p:spPr>
      </p:pic>
      <p:sp>
        <p:nvSpPr>
          <p:cNvPr id="6" name="Slide Number Placeholder 6"/>
          <p:cNvSpPr txBox="1">
            <a:spLocks/>
          </p:cNvSpPr>
          <p:nvPr/>
        </p:nvSpPr>
        <p:spPr>
          <a:xfrm>
            <a:off x="8129588" y="5734050"/>
            <a:ext cx="609600" cy="520700"/>
          </a:xfrm>
          <a:prstGeom prst="rect">
            <a:avLst/>
          </a:prstGeom>
        </p:spPr>
        <p:txBody>
          <a:bodyPr vert="horz"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9D8FCA9-3AB7-49E9-A6AD-479C3FB23F44}" type="slidenum">
              <a:rPr kumimoji="0" lang="en-US" sz="1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47</a:t>
            </a:fld>
            <a:endParaRPr kumimoji="0" lang="en-US" sz="1400" b="1"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cstate="print"/>
          <a:srcRect/>
          <a:stretch>
            <a:fillRect/>
          </a:stretch>
        </p:blipFill>
        <p:spPr bwMode="auto">
          <a:xfrm>
            <a:off x="1143000" y="3495675"/>
            <a:ext cx="6280150" cy="2828925"/>
          </a:xfrm>
          <a:prstGeom prst="rect">
            <a:avLst/>
          </a:prstGeom>
          <a:noFill/>
          <a:ln w="9525">
            <a:noFill/>
            <a:miter lim="800000"/>
            <a:headEnd/>
            <a:tailEnd/>
          </a:ln>
          <a:effectLst/>
        </p:spPr>
      </p:pic>
      <p:pic>
        <p:nvPicPr>
          <p:cNvPr id="7173" name="Picture 5"/>
          <p:cNvPicPr>
            <a:picLocks noChangeAspect="1" noChangeArrowheads="1"/>
          </p:cNvPicPr>
          <p:nvPr/>
        </p:nvPicPr>
        <p:blipFill>
          <a:blip r:embed="rId3" cstate="print"/>
          <a:srcRect/>
          <a:stretch>
            <a:fillRect/>
          </a:stretch>
        </p:blipFill>
        <p:spPr bwMode="auto">
          <a:xfrm>
            <a:off x="1352550" y="752475"/>
            <a:ext cx="5810250" cy="2828925"/>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spcBef>
                <a:spcPct val="0"/>
              </a:spcBef>
              <a:buNone/>
            </a:pPr>
            <a:endParaRPr lang="en-US" sz="3600" cap="small" dirty="0" smtClean="0">
              <a:solidFill>
                <a:schemeClr val="tx2"/>
              </a:solidFill>
              <a:latin typeface="+mj-lt"/>
              <a:ea typeface="+mj-ea"/>
              <a:cs typeface="+mj-cs"/>
            </a:endParaRPr>
          </a:p>
          <a:p>
            <a:pPr algn="ctr">
              <a:spcBef>
                <a:spcPct val="0"/>
              </a:spcBef>
              <a:buNone/>
            </a:pPr>
            <a:r>
              <a:rPr lang="en-US" sz="3600" cap="small" dirty="0" smtClean="0">
                <a:solidFill>
                  <a:schemeClr val="tx2"/>
                </a:solidFill>
                <a:latin typeface="+mj-lt"/>
                <a:ea typeface="+mj-ea"/>
                <a:cs typeface="+mj-cs"/>
              </a:rPr>
              <a:t>Conclusion and Areas for Improvement</a:t>
            </a:r>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49</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a:p>
          <a:p>
            <a:pPr algn="ctr">
              <a:spcBef>
                <a:spcPct val="0"/>
              </a:spcBef>
              <a:buNone/>
            </a:pPr>
            <a:endParaRPr lang="en-US" sz="3000" cap="small" dirty="0" smtClean="0">
              <a:solidFill>
                <a:schemeClr val="tx2"/>
              </a:solidFill>
              <a:latin typeface="+mj-lt"/>
              <a:ea typeface="+mj-ea"/>
              <a:cs typeface="+mj-cs"/>
            </a:endParaRPr>
          </a:p>
          <a:p>
            <a:pPr algn="ctr">
              <a:spcBef>
                <a:spcPct val="0"/>
              </a:spcBef>
              <a:buNone/>
            </a:pPr>
            <a:r>
              <a:rPr lang="en-US" sz="3600" cap="small" dirty="0" smtClean="0">
                <a:solidFill>
                  <a:schemeClr val="tx2"/>
                </a:solidFill>
                <a:latin typeface="+mj-lt"/>
                <a:ea typeface="+mj-ea"/>
                <a:cs typeface="+mj-cs"/>
              </a:rPr>
              <a:t>Problem Definition</a:t>
            </a:r>
            <a:endParaRPr lang="en-US" sz="3600" cap="small" dirty="0">
              <a:solidFill>
                <a:schemeClr val="tx2"/>
              </a:solidFill>
              <a:latin typeface="+mj-lt"/>
              <a:ea typeface="+mj-ea"/>
              <a:cs typeface="+mj-cs"/>
            </a:endParaRPr>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a:bodyPr>
          <a:lstStyle/>
          <a:p>
            <a:r>
              <a:rPr lang="en-US" dirty="0" smtClean="0"/>
              <a:t>The main research question: to estimate the time at which the data center would run out of power capacity, under different policies and environmental outcomes.</a:t>
            </a:r>
          </a:p>
          <a:p>
            <a:r>
              <a:rPr lang="en-US" dirty="0" smtClean="0"/>
              <a:t>We observed that the answer is sensitive to several parameters:</a:t>
            </a:r>
          </a:p>
          <a:p>
            <a:pPr lvl="1"/>
            <a:r>
              <a:rPr lang="en-US" dirty="0" smtClean="0"/>
              <a:t>future growth,</a:t>
            </a:r>
          </a:p>
          <a:p>
            <a:pPr lvl="1"/>
            <a:r>
              <a:rPr lang="en-US" dirty="0" smtClean="0"/>
              <a:t>future market policy,</a:t>
            </a:r>
          </a:p>
          <a:p>
            <a:pPr lvl="1"/>
            <a:r>
              <a:rPr lang="en-US" dirty="0" smtClean="0"/>
              <a:t>future desired level of customer service. </a:t>
            </a:r>
          </a:p>
          <a:p>
            <a:r>
              <a:rPr lang="en-US" dirty="0" smtClean="0"/>
              <a:t>This thesis demonstrates the usefulness of the System Dynamics methodology in policymaking for data centers.</a:t>
            </a:r>
            <a:endParaRPr lang="en-US" dirty="0"/>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50</a:t>
            </a:fld>
            <a:endParaRPr lang="en-US"/>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Improvement</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concept of capacity of hosts in terms of number of virtual machines supported is not modeled. </a:t>
            </a:r>
          </a:p>
          <a:p>
            <a:r>
              <a:rPr lang="en-US" dirty="0" smtClean="0"/>
              <a:t>RAM sector not calibrated </a:t>
            </a:r>
            <a:r>
              <a:rPr lang="en-US" dirty="0" smtClean="0">
                <a:sym typeface="Wingdings" pitchFamily="2" charset="2"/>
              </a:rPr>
              <a:t> </a:t>
            </a:r>
            <a:r>
              <a:rPr lang="en-US" dirty="0" smtClean="0"/>
              <a:t>server installations dependent only on processor requirements of users.</a:t>
            </a:r>
          </a:p>
          <a:p>
            <a:r>
              <a:rPr lang="en-US" dirty="0" smtClean="0"/>
              <a:t>Storage spindles are not fully characterized. I/O capacity of spindles for instance is not modeled. </a:t>
            </a:r>
          </a:p>
          <a:p>
            <a:r>
              <a:rPr lang="en-US" dirty="0" smtClean="0"/>
              <a:t>Market sector is preliminary: flow of clients not modeled, types of clients not included, etc. </a:t>
            </a:r>
          </a:p>
          <a:p>
            <a:r>
              <a:rPr lang="en-US" dirty="0" smtClean="0"/>
              <a:t>The data center sector can be modeled with much more detail: space, racks, rack density, etc.</a:t>
            </a:r>
          </a:p>
          <a:p>
            <a:r>
              <a:rPr lang="en-US" dirty="0" smtClean="0"/>
              <a:t>Accounting &amp; Finance and HR sector are quite crude.</a:t>
            </a:r>
          </a:p>
          <a:p>
            <a:r>
              <a:rPr lang="en-US" dirty="0" smtClean="0"/>
              <a:t>User interface can be developed.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endParaRPr lang="nb-NO" sz="3600" dirty="0" smtClean="0"/>
          </a:p>
          <a:p>
            <a:pPr algn="ctr">
              <a:buNone/>
            </a:pPr>
            <a:endParaRPr lang="nb-NO" sz="3600" dirty="0" smtClean="0"/>
          </a:p>
          <a:p>
            <a:pPr algn="ctr">
              <a:buNone/>
            </a:pPr>
            <a:r>
              <a:rPr lang="nb-NO" sz="4800" dirty="0" smtClean="0">
                <a:latin typeface="Aristocrat" pitchFamily="2" charset="0"/>
              </a:rPr>
              <a:t>Thank you for your attention.</a:t>
            </a:r>
            <a:endParaRPr lang="en-US" sz="4800" dirty="0">
              <a:latin typeface="Aristocrat"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Definition</a:t>
            </a:r>
            <a:endParaRPr lang="en-US" dirty="0"/>
          </a:p>
        </p:txBody>
      </p:sp>
      <p:sp>
        <p:nvSpPr>
          <p:cNvPr id="3" name="Content Placeholder 2"/>
          <p:cNvSpPr>
            <a:spLocks noGrp="1"/>
          </p:cNvSpPr>
          <p:nvPr>
            <p:ph sz="quarter" idx="1"/>
          </p:nvPr>
        </p:nvSpPr>
        <p:spPr/>
        <p:txBody>
          <a:bodyPr/>
          <a:lstStyle/>
          <a:p>
            <a:r>
              <a:rPr lang="en-US" dirty="0" smtClean="0"/>
              <a:t>Design a </a:t>
            </a:r>
            <a:r>
              <a:rPr lang="en-US" dirty="0"/>
              <a:t>tool </a:t>
            </a:r>
            <a:r>
              <a:rPr lang="en-US" dirty="0" smtClean="0"/>
              <a:t>to estimate </a:t>
            </a:r>
            <a:r>
              <a:rPr lang="en-US" i="1" dirty="0" smtClean="0"/>
              <a:t>when</a:t>
            </a:r>
            <a:r>
              <a:rPr lang="en-US" dirty="0" smtClean="0"/>
              <a:t> </a:t>
            </a:r>
            <a:r>
              <a:rPr lang="en-US" dirty="0"/>
              <a:t>the limit of </a:t>
            </a:r>
            <a:r>
              <a:rPr lang="en-US" dirty="0" smtClean="0"/>
              <a:t>the company’s main data center, </a:t>
            </a:r>
            <a:r>
              <a:rPr lang="en-US" dirty="0"/>
              <a:t>in terms of </a:t>
            </a:r>
            <a:r>
              <a:rPr lang="en-US" dirty="0" smtClean="0"/>
              <a:t>power capacity</a:t>
            </a:r>
            <a:r>
              <a:rPr lang="en-US" dirty="0"/>
              <a:t>, would be </a:t>
            </a:r>
            <a:r>
              <a:rPr lang="en-US" dirty="0" smtClean="0"/>
              <a:t>reached.</a:t>
            </a:r>
          </a:p>
          <a:p>
            <a:r>
              <a:rPr lang="en-US" dirty="0" smtClean="0"/>
              <a:t>Main consumers of power: Physical servers</a:t>
            </a:r>
            <a:endParaRPr lang="en-US" dirty="0"/>
          </a:p>
          <a:p>
            <a:pPr>
              <a:buNone/>
            </a:pPr>
            <a:r>
              <a:rPr lang="en-US" dirty="0" smtClean="0">
                <a:sym typeface="Wingdings" pitchFamily="2" charset="2"/>
              </a:rPr>
              <a:t> We need to model the development of servers.</a:t>
            </a:r>
            <a:endParaRPr lang="en-US" dirty="0"/>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6</a:t>
            </a:fld>
            <a:endParaRPr lang="en-US"/>
          </a:p>
        </p:txBody>
      </p:sp>
      <p:pic>
        <p:nvPicPr>
          <p:cNvPr id="1026" name="Picture 2" descr="C:\Users\Kaveh\Desktop\CH1245_540x386.jpg"/>
          <p:cNvPicPr>
            <a:picLocks noChangeAspect="1" noChangeArrowheads="1"/>
          </p:cNvPicPr>
          <p:nvPr/>
        </p:nvPicPr>
        <p:blipFill>
          <a:blip r:embed="rId3" cstate="print">
            <a:lum bright="10000" contrast="10000"/>
          </a:blip>
          <a:srcRect/>
          <a:stretch>
            <a:fillRect/>
          </a:stretch>
        </p:blipFill>
        <p:spPr bwMode="auto">
          <a:xfrm>
            <a:off x="2133600" y="3733800"/>
            <a:ext cx="4281808" cy="3060700"/>
          </a:xfrm>
          <a:prstGeom prst="rect">
            <a:avLst/>
          </a:prstGeom>
          <a:ln>
            <a:noFill/>
          </a:ln>
          <a:effectLst>
            <a:outerShdw blurRad="190500" algn="tl" rotWithShape="0">
              <a:srgbClr val="000000">
                <a:alpha val="70000"/>
              </a:srgbClr>
            </a:outerShdw>
          </a:effec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Mode of </a:t>
            </a:r>
            <a:r>
              <a:rPr lang="en-US" dirty="0" err="1" smtClean="0"/>
              <a:t>Behaviour</a:t>
            </a:r>
            <a:endParaRPr lang="en-US" dirty="0"/>
          </a:p>
        </p:txBody>
      </p:sp>
      <p:sp>
        <p:nvSpPr>
          <p:cNvPr id="3" name="Content Placeholder 2"/>
          <p:cNvSpPr>
            <a:spLocks noGrp="1"/>
          </p:cNvSpPr>
          <p:nvPr>
            <p:ph sz="quarter" idx="1"/>
          </p:nvPr>
        </p:nvSpPr>
        <p:spPr/>
        <p:txBody>
          <a:bodyPr/>
          <a:lstStyle/>
          <a:p>
            <a:endParaRPr lang="en-US"/>
          </a:p>
        </p:txBody>
      </p:sp>
      <p:sp>
        <p:nvSpPr>
          <p:cNvPr id="4" name="Slide Number Placeholder 3"/>
          <p:cNvSpPr>
            <a:spLocks noGrp="1"/>
          </p:cNvSpPr>
          <p:nvPr>
            <p:ph type="sldNum" sz="quarter" idx="4294967295"/>
          </p:nvPr>
        </p:nvSpPr>
        <p:spPr>
          <a:xfrm>
            <a:off x="8129016" y="5734050"/>
            <a:ext cx="609600" cy="521208"/>
          </a:xfrm>
        </p:spPr>
        <p:txBody>
          <a:bodyPr/>
          <a:lstStyle/>
          <a:p>
            <a:fld id="{B9D8FCA9-3AB7-49E9-A6AD-479C3FB23F44}" type="slidenum">
              <a:rPr lang="en-US" smtClean="0"/>
              <a:pPr/>
              <a:t>7</a:t>
            </a:fld>
            <a:endParaRPr lang="en-US"/>
          </a:p>
        </p:txBody>
      </p:sp>
      <p:pic>
        <p:nvPicPr>
          <p:cNvPr id="6" name="Picture 5"/>
          <p:cNvPicPr>
            <a:picLocks noChangeAspect="1"/>
          </p:cNvPicPr>
          <p:nvPr/>
        </p:nvPicPr>
        <p:blipFill>
          <a:blip r:embed="rId3" cstate="print"/>
          <a:srcRect/>
          <a:stretch>
            <a:fillRect/>
          </a:stretch>
        </p:blipFill>
        <p:spPr bwMode="auto">
          <a:xfrm>
            <a:off x="533400" y="1676400"/>
            <a:ext cx="7360538" cy="443515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spcBef>
                <a:spcPct val="0"/>
              </a:spcBef>
              <a:buNone/>
            </a:pPr>
            <a:endParaRPr lang="en-US" sz="3600" cap="small" dirty="0" smtClean="0">
              <a:solidFill>
                <a:schemeClr val="tx2"/>
              </a:solidFill>
              <a:latin typeface="+mj-lt"/>
              <a:ea typeface="+mj-ea"/>
              <a:cs typeface="+mj-cs"/>
            </a:endParaRPr>
          </a:p>
          <a:p>
            <a:pPr algn="ctr">
              <a:spcBef>
                <a:spcPct val="0"/>
              </a:spcBef>
              <a:buNone/>
            </a:pPr>
            <a:r>
              <a:rPr lang="en-US" sz="3600" cap="small" dirty="0" smtClean="0">
                <a:solidFill>
                  <a:schemeClr val="tx2"/>
                </a:solidFill>
                <a:latin typeface="+mj-lt"/>
                <a:ea typeface="+mj-ea"/>
                <a:cs typeface="+mj-cs"/>
              </a:rPr>
              <a:t>Model Structure</a:t>
            </a:r>
            <a:endParaRPr lang="en-US" sz="3600" cap="small" dirty="0">
              <a:solidFill>
                <a:schemeClr val="tx2"/>
              </a:solidFill>
              <a:latin typeface="+mj-lt"/>
              <a:ea typeface="+mj-ea"/>
              <a:cs typeface="+mj-cs"/>
            </a:endParaRPr>
          </a:p>
        </p:txBody>
      </p:sp>
      <p:sp>
        <p:nvSpPr>
          <p:cNvPr id="5" name="Slide Number Placeholder 4"/>
          <p:cNvSpPr>
            <a:spLocks noGrp="1"/>
          </p:cNvSpPr>
          <p:nvPr>
            <p:ph type="sldNum" sz="quarter" idx="4294967295"/>
          </p:nvPr>
        </p:nvSpPr>
        <p:spPr>
          <a:xfrm>
            <a:off x="8129016" y="5734050"/>
            <a:ext cx="609600" cy="521208"/>
          </a:xfrm>
        </p:spPr>
        <p:txBody>
          <a:bodyPr/>
          <a:lstStyle/>
          <a:p>
            <a:fld id="{B9D8FCA9-3AB7-49E9-A6AD-479C3FB23F44}"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Base: aging chains and co-flows</a:t>
            </a:r>
            <a:endParaRPr lang="en-US" dirty="0"/>
          </a:p>
        </p:txBody>
      </p:sp>
      <p:sp>
        <p:nvSpPr>
          <p:cNvPr id="3" name="Content Placeholder 2"/>
          <p:cNvSpPr>
            <a:spLocks noGrp="1"/>
          </p:cNvSpPr>
          <p:nvPr>
            <p:ph sz="quarter" idx="1"/>
          </p:nvPr>
        </p:nvSpPr>
        <p:spPr/>
        <p:txBody>
          <a:bodyPr/>
          <a:lstStyle/>
          <a:p>
            <a:endParaRPr lang="en-US"/>
          </a:p>
        </p:txBody>
      </p:sp>
      <p:sp>
        <p:nvSpPr>
          <p:cNvPr id="4" name="Slide Number Placeholder 3"/>
          <p:cNvSpPr>
            <a:spLocks noGrp="1"/>
          </p:cNvSpPr>
          <p:nvPr>
            <p:ph type="sldNum" sz="quarter" idx="4294967295"/>
          </p:nvPr>
        </p:nvSpPr>
        <p:spPr>
          <a:xfrm>
            <a:off x="8129016" y="5734050"/>
            <a:ext cx="609600" cy="521208"/>
          </a:xfrm>
        </p:spPr>
        <p:txBody>
          <a:bodyPr/>
          <a:lstStyle/>
          <a:p>
            <a:fld id="{B9D8FCA9-3AB7-49E9-A6AD-479C3FB23F44}" type="slidenum">
              <a:rPr lang="en-US" smtClean="0"/>
              <a:pPr/>
              <a:t>9</a:t>
            </a:fld>
            <a:endParaRPr lang="en-US"/>
          </a:p>
        </p:txBody>
      </p:sp>
      <p:pic>
        <p:nvPicPr>
          <p:cNvPr id="2050" name="Picture 2"/>
          <p:cNvPicPr>
            <a:picLocks noChangeAspect="1" noChangeArrowheads="1"/>
          </p:cNvPicPr>
          <p:nvPr/>
        </p:nvPicPr>
        <p:blipFill>
          <a:blip r:embed="rId3" cstate="print"/>
          <a:srcRect l="463"/>
          <a:stretch>
            <a:fillRect/>
          </a:stretch>
        </p:blipFill>
        <p:spPr bwMode="auto">
          <a:xfrm>
            <a:off x="482138" y="1447800"/>
            <a:ext cx="7671262" cy="5263179"/>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6120</TotalTime>
  <Words>1553</Words>
  <Application>Microsoft Macintosh PowerPoint</Application>
  <PresentationFormat>On-screen Show (4:3)</PresentationFormat>
  <Paragraphs>236</Paragraphs>
  <Slides>52</Slides>
  <Notes>20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Oriel</vt:lpstr>
      <vt:lpstr>A System Dynamics Approach to Data Center Capacity Planning: A Case Study</vt:lpstr>
      <vt:lpstr>Agenda</vt:lpstr>
      <vt:lpstr>PowerPoint Presentation</vt:lpstr>
      <vt:lpstr>Introduction</vt:lpstr>
      <vt:lpstr>PowerPoint Presentation</vt:lpstr>
      <vt:lpstr>Problem Definition</vt:lpstr>
      <vt:lpstr>Reference Mode of Behaviour</vt:lpstr>
      <vt:lpstr>PowerPoint Presentation</vt:lpstr>
      <vt:lpstr>Model Base: aging chains and co-flows</vt:lpstr>
      <vt:lpstr>Model Structure Physical Servers</vt:lpstr>
      <vt:lpstr>Model Structure Physical Servers</vt:lpstr>
      <vt:lpstr>Model Structure Co-flows of Hosts and Stand-alones</vt:lpstr>
      <vt:lpstr>Model Structure Virtual Servers</vt:lpstr>
      <vt:lpstr>Model Structure CPUs and Cores</vt:lpstr>
      <vt:lpstr>Model Structure Power Demand</vt:lpstr>
      <vt:lpstr>Model Structure Users</vt:lpstr>
      <vt:lpstr>Model Structure User Processor Requirements</vt:lpstr>
      <vt:lpstr>Model Structure Revenues</vt:lpstr>
      <vt:lpstr>Model Structure Data Center</vt:lpstr>
      <vt:lpstr>Model Structure Accounting</vt:lpstr>
      <vt:lpstr>Model Structure Finance</vt:lpstr>
      <vt:lpstr>Model Structure Finance</vt:lpstr>
      <vt:lpstr>PowerPoint Presentation</vt:lpstr>
      <vt:lpstr>Partial Model Testing</vt:lpstr>
      <vt:lpstr>Validation of Physical server Installation</vt:lpstr>
      <vt:lpstr>Validation of Physical server Installation</vt:lpstr>
      <vt:lpstr>Validation of Physical server Installation</vt:lpstr>
      <vt:lpstr>CLD for Inventory Oscillations</vt:lpstr>
      <vt:lpstr>Reference Mode Comparison Tests</vt:lpstr>
      <vt:lpstr>Simulation vs. Data Total Physical Servers</vt:lpstr>
      <vt:lpstr>Simulation vs. Data Hosts</vt:lpstr>
      <vt:lpstr>Simulation vs. Data Virtual Servers</vt:lpstr>
      <vt:lpstr>Simulation vs. Data Total Logical Servers</vt:lpstr>
      <vt:lpstr>Simulation vs. Data Logical Servers per Physical Server</vt:lpstr>
      <vt:lpstr>Simulation vs. Data Users per Logical Server</vt:lpstr>
      <vt:lpstr>Simulation vs. Data Total CPUs</vt:lpstr>
      <vt:lpstr>Simulation vs. Data Total Virtual Cores</vt:lpstr>
      <vt:lpstr>Simulation vs. Data Cores per Physical Server</vt:lpstr>
      <vt:lpstr>Simulation vs. Data Power Demand</vt:lpstr>
      <vt:lpstr>Simulation vs. Data Average Power Demand of Physical Servers</vt:lpstr>
      <vt:lpstr>PowerPoint Presentation</vt:lpstr>
      <vt:lpstr>Into the Future – Business As Usual</vt:lpstr>
      <vt:lpstr>Into the Future – Higher Growth</vt:lpstr>
      <vt:lpstr>Sensitivity of Data Center Power Run-out Time to Future Growth Rate</vt:lpstr>
      <vt:lpstr>Sensitivity of Data Center Power Run-out Time to Processor Requirements of New FD Users</vt:lpstr>
      <vt:lpstr>Sensitivity of Data Center Power Run-out Time to Future Share of DS Users in New contracts</vt:lpstr>
      <vt:lpstr>Likely Future Scenario: counter-intuitive result</vt:lpstr>
      <vt:lpstr>PowerPoint Presentation</vt:lpstr>
      <vt:lpstr>PowerPoint Presentation</vt:lpstr>
      <vt:lpstr>Conclusion</vt:lpstr>
      <vt:lpstr>Areas for Improvement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System Dynamics Approach to Data Center Capacity Planning The Case of TeleComputing</dc:title>
  <dc:creator>Kaveh</dc:creator>
  <cp:lastModifiedBy>Cave Diana</cp:lastModifiedBy>
  <cp:revision>62</cp:revision>
  <dcterms:created xsi:type="dcterms:W3CDTF">2012-07-03T09:55:36Z</dcterms:created>
  <dcterms:modified xsi:type="dcterms:W3CDTF">2014-05-20T07:20:39Z</dcterms:modified>
</cp:coreProperties>
</file>